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9" r:id="rId1"/>
  </p:sldMasterIdLst>
  <p:notesMasterIdLst>
    <p:notesMasterId r:id="rId22"/>
  </p:notesMasterIdLst>
  <p:sldIdLst>
    <p:sldId id="256" r:id="rId2"/>
    <p:sldId id="271" r:id="rId3"/>
    <p:sldId id="258" r:id="rId4"/>
    <p:sldId id="259" r:id="rId5"/>
    <p:sldId id="260" r:id="rId6"/>
    <p:sldId id="261" r:id="rId7"/>
    <p:sldId id="263" r:id="rId8"/>
    <p:sldId id="264" r:id="rId9"/>
    <p:sldId id="265" r:id="rId10"/>
    <p:sldId id="276" r:id="rId11"/>
    <p:sldId id="278" r:id="rId12"/>
    <p:sldId id="277" r:id="rId13"/>
    <p:sldId id="262" r:id="rId14"/>
    <p:sldId id="274" r:id="rId15"/>
    <p:sldId id="279" r:id="rId16"/>
    <p:sldId id="275" r:id="rId17"/>
    <p:sldId id="282" r:id="rId18"/>
    <p:sldId id="270" r:id="rId19"/>
    <p:sldId id="272" r:id="rId20"/>
    <p:sldId id="280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41515"/>
    <a:srgbClr val="134A84"/>
    <a:srgbClr val="E05055"/>
    <a:srgbClr val="FFC6C6"/>
    <a:srgbClr val="63A4F7"/>
    <a:srgbClr val="FFFFFF"/>
    <a:srgbClr val="7BF7A7"/>
    <a:srgbClr val="FBE1CB"/>
    <a:srgbClr val="D71F25"/>
    <a:srgbClr val="DB383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8BCBE6D-A9BE-43AC-9A2F-D7910D234D4E}" v="307" dt="2024-11-21T08:15:04.56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83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011DAC-B70D-41E5-84A7-D4F4A362EE1A}" type="datetimeFigureOut">
              <a:rPr lang="en-AE" smtClean="0"/>
              <a:t>22/11/2024</a:t>
            </a:fld>
            <a:endParaRPr lang="en-A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B1E2AC-12DC-414A-A169-D1AADB6F7DE8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30264300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11/22/2024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631424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11/22/2024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3795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11/22/2024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0546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11/22/2024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907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11/22/2024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5029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11/22/2024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1357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11/22/2024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4309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11/22/2024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0617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11/22/2024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7444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11/22/2024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2683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11/22/2024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8128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11/22/2024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3131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2" r:id="rId6"/>
    <p:sldLayoutId id="2147483688" r:id="rId7"/>
    <p:sldLayoutId id="2147483689" r:id="rId8"/>
    <p:sldLayoutId id="2147483690" r:id="rId9"/>
    <p:sldLayoutId id="2147483691" r:id="rId10"/>
    <p:sldLayoutId id="214748369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microsoft.com/office/2007/relationships/hdphoto" Target="../media/hdphoto3.wdp"/><Relationship Id="rId3" Type="http://schemas.openxmlformats.org/officeDocument/2006/relationships/image" Target="../media/image16.png"/><Relationship Id="rId7" Type="http://schemas.openxmlformats.org/officeDocument/2006/relationships/image" Target="../media/image19.png"/><Relationship Id="rId12" Type="http://schemas.openxmlformats.org/officeDocument/2006/relationships/image" Target="../media/image2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jpeg"/><Relationship Id="rId11" Type="http://schemas.microsoft.com/office/2007/relationships/hdphoto" Target="../media/hdphoto2.wdp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microsoft.com/office/2007/relationships/hdphoto" Target="../media/hdphoto1.wdp"/><Relationship Id="rId9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2" name="Rectangle 1041">
            <a:extLst>
              <a:ext uri="{FF2B5EF4-FFF2-40B4-BE49-F238E27FC236}">
                <a16:creationId xmlns:a16="http://schemas.microsoft.com/office/drawing/2014/main" id="{5A59F003-E00A-43F9-91DC-CC54E3B8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0" name="Picture 6" descr="The Coca-Cola and Pepsi Duopoly: The Secret Ingredients">
            <a:extLst>
              <a:ext uri="{FF2B5EF4-FFF2-40B4-BE49-F238E27FC236}">
                <a16:creationId xmlns:a16="http://schemas.microsoft.com/office/drawing/2014/main" id="{5A5CC4EB-7EE2-F9E1-95B9-D39A84DD7B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6" r="4790"/>
          <a:stretch/>
        </p:blipFill>
        <p:spPr bwMode="auto">
          <a:xfrm>
            <a:off x="20" y="10"/>
            <a:ext cx="12191981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4" name="Rectangle 1043">
            <a:extLst>
              <a:ext uri="{FF2B5EF4-FFF2-40B4-BE49-F238E27FC236}">
                <a16:creationId xmlns:a16="http://schemas.microsoft.com/office/drawing/2014/main" id="{D74A4382-E3AD-430A-9A1F-DFA3E0E77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799868" y="-1534136"/>
            <a:ext cx="4592270" cy="12192001"/>
          </a:xfrm>
          <a:prstGeom prst="rect">
            <a:avLst/>
          </a:prstGeom>
          <a:gradFill>
            <a:gsLst>
              <a:gs pos="35000">
                <a:schemeClr val="tx1">
                  <a:alpha val="46000"/>
                </a:schemeClr>
              </a:gs>
              <a:gs pos="21000">
                <a:schemeClr val="tx1">
                  <a:alpha val="3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9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D85CC1-5EF9-AEB8-98CE-D19A1D41EB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4553" y="3091928"/>
            <a:ext cx="9078562" cy="2387600"/>
          </a:xfrm>
        </p:spPr>
        <p:txBody>
          <a:bodyPr>
            <a:normAutofit/>
          </a:bodyPr>
          <a:lstStyle/>
          <a:p>
            <a:r>
              <a:rPr lang="en-GB" sz="6600" b="1" i="0" dirty="0">
                <a:solidFill>
                  <a:schemeClr val="bg1"/>
                </a:solidFill>
                <a:effectLst/>
                <a:latin typeface="system-ui"/>
              </a:rPr>
              <a:t>Understanding </a:t>
            </a:r>
            <a:br>
              <a:rPr lang="en-GB" sz="6600" b="1" i="0" dirty="0">
                <a:solidFill>
                  <a:schemeClr val="bg1"/>
                </a:solidFill>
                <a:effectLst/>
                <a:latin typeface="system-ui"/>
              </a:rPr>
            </a:br>
            <a:r>
              <a:rPr lang="en-GB" sz="6600" b="1" i="0" dirty="0">
                <a:ln>
                  <a:solidFill>
                    <a:schemeClr val="bg1"/>
                  </a:solidFill>
                </a:ln>
                <a:solidFill>
                  <a:srgbClr val="050E8B"/>
                </a:solidFill>
                <a:effectLst/>
                <a:latin typeface="system-ui"/>
              </a:rPr>
              <a:t>Pepsi</a:t>
            </a:r>
            <a:r>
              <a:rPr lang="en-GB" sz="6600" b="1" i="0" dirty="0">
                <a:solidFill>
                  <a:schemeClr val="bg1"/>
                </a:solidFill>
                <a:effectLst/>
                <a:latin typeface="system-ui"/>
              </a:rPr>
              <a:t> and </a:t>
            </a:r>
            <a:r>
              <a:rPr lang="en-GB" sz="6600" b="1" i="0" dirty="0">
                <a:ln>
                  <a:solidFill>
                    <a:schemeClr val="bg1"/>
                  </a:solidFill>
                </a:ln>
                <a:solidFill>
                  <a:srgbClr val="D41515"/>
                </a:solidFill>
                <a:effectLst/>
                <a:latin typeface="system-ui"/>
              </a:rPr>
              <a:t>Coca-Cola</a:t>
            </a:r>
            <a:endParaRPr lang="en-AE" sz="6600" dirty="0">
              <a:ln>
                <a:solidFill>
                  <a:schemeClr val="bg1"/>
                </a:solidFill>
              </a:ln>
              <a:solidFill>
                <a:srgbClr val="D41515"/>
              </a:solidFill>
            </a:endParaRPr>
          </a:p>
        </p:txBody>
      </p:sp>
      <p:sp>
        <p:nvSpPr>
          <p:cNvPr id="1046" name="Rectangle: Rounded Corners 1045">
            <a:extLst>
              <a:ext uri="{FF2B5EF4-FFF2-40B4-BE49-F238E27FC236}">
                <a16:creationId xmlns:a16="http://schemas.microsoft.com/office/drawing/2014/main" id="{79F40191-0F44-4FD1-82CC-ACB507C14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575039"/>
            <a:ext cx="9785897" cy="6858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40135C-DC84-BEC7-8D93-7F49E9C7B6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4553" y="5624945"/>
            <a:ext cx="9078562" cy="592975"/>
          </a:xfrm>
        </p:spPr>
        <p:txBody>
          <a:bodyPr anchor="ctr">
            <a:normAutofit fontScale="92500"/>
          </a:bodyPr>
          <a:lstStyle/>
          <a:p>
            <a:r>
              <a:rPr lang="en-US" b="1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</a:rPr>
              <a:t>Trends, Sentiment, and Brand Fit                 </a:t>
            </a:r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</a:rPr>
              <a:t>2024-11-22</a:t>
            </a:r>
            <a:endParaRPr lang="en-AE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pic>
        <p:nvPicPr>
          <p:cNvPr id="7" name="Picture 4" descr="Reddit - Wikipedia">
            <a:extLst>
              <a:ext uri="{FF2B5EF4-FFF2-40B4-BE49-F238E27FC236}">
                <a16:creationId xmlns:a16="http://schemas.microsoft.com/office/drawing/2014/main" id="{49FC1C10-C03F-DB1A-7E0D-1DB18C40F3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0680" y="4537609"/>
            <a:ext cx="880537" cy="880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56829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414B1CB-1E93-0129-2FD5-A13E2C14930E}"/>
              </a:ext>
            </a:extLst>
          </p:cNvPr>
          <p:cNvSpPr/>
          <p:nvPr/>
        </p:nvSpPr>
        <p:spPr>
          <a:xfrm>
            <a:off x="424815" y="843533"/>
            <a:ext cx="557359" cy="731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1928E34-BAC6-99A1-8EE9-9DF0170C9E3A}"/>
              </a:ext>
            </a:extLst>
          </p:cNvPr>
          <p:cNvCxnSpPr>
            <a:cxnSpLocks/>
          </p:cNvCxnSpPr>
          <p:nvPr/>
        </p:nvCxnSpPr>
        <p:spPr>
          <a:xfrm>
            <a:off x="426529" y="2447862"/>
            <a:ext cx="3304413" cy="0"/>
          </a:xfrm>
          <a:prstGeom prst="line">
            <a:avLst/>
          </a:prstGeom>
          <a:ln w="19050">
            <a:solidFill>
              <a:srgbClr val="C9C9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834C68D-7F04-EA26-9207-BFBFB6A559C5}"/>
              </a:ext>
            </a:extLst>
          </p:cNvPr>
          <p:cNvSpPr txBox="1"/>
          <p:nvPr/>
        </p:nvSpPr>
        <p:spPr>
          <a:xfrm>
            <a:off x="401149" y="1184063"/>
            <a:ext cx="3438144" cy="1222026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GB" sz="4000" b="1" i="0" dirty="0">
                <a:ln>
                  <a:solidFill>
                    <a:schemeClr val="bg1"/>
                  </a:solidFill>
                </a:ln>
                <a:solidFill>
                  <a:srgbClr val="134A84"/>
                </a:solidFill>
                <a:effectLst/>
                <a:latin typeface="system-ui"/>
              </a:rPr>
              <a:t>Vectorizer</a:t>
            </a:r>
            <a:r>
              <a:rPr lang="th-TH" sz="4000" b="1" i="0" dirty="0">
                <a:ln>
                  <a:solidFill>
                    <a:schemeClr val="bg1"/>
                  </a:solidFill>
                </a:ln>
                <a:solidFill>
                  <a:srgbClr val="134A84"/>
                </a:solidFill>
                <a:effectLst/>
                <a:latin typeface="system-ui"/>
              </a:rPr>
              <a:t> </a:t>
            </a:r>
            <a:r>
              <a:rPr lang="en-US" sz="4000" b="1" i="0" dirty="0">
                <a:ln>
                  <a:solidFill>
                    <a:schemeClr val="bg1"/>
                  </a:solidFill>
                </a:ln>
                <a:solidFill>
                  <a:srgbClr val="134A84"/>
                </a:solidFill>
                <a:effectLst/>
                <a:latin typeface="system-ui"/>
              </a:rPr>
              <a:t>&amp;</a:t>
            </a:r>
            <a:endParaRPr lang="en-GB" sz="4000" b="1" i="0" dirty="0">
              <a:ln>
                <a:solidFill>
                  <a:schemeClr val="bg1"/>
                </a:solidFill>
              </a:ln>
              <a:solidFill>
                <a:srgbClr val="134A84"/>
              </a:solidFill>
              <a:effectLst/>
              <a:latin typeface="system-ui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GB" sz="4000" b="1" i="0" dirty="0">
                <a:ln>
                  <a:solidFill>
                    <a:schemeClr val="bg1"/>
                  </a:solidFill>
                </a:ln>
                <a:solidFill>
                  <a:srgbClr val="D71F25"/>
                </a:solidFill>
                <a:effectLst/>
                <a:latin typeface="system-ui"/>
              </a:rPr>
              <a:t>Tokenizer</a:t>
            </a:r>
            <a:endParaRPr lang="en-US" sz="4000" b="1" dirty="0">
              <a:solidFill>
                <a:srgbClr val="D71F25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2F34CC-A27B-9973-1915-96A25AD95AF5}"/>
              </a:ext>
            </a:extLst>
          </p:cNvPr>
          <p:cNvSpPr txBox="1"/>
          <p:nvPr/>
        </p:nvSpPr>
        <p:spPr>
          <a:xfrm>
            <a:off x="401149" y="2770636"/>
            <a:ext cx="3438906" cy="373074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114300">
              <a:spcAft>
                <a:spcPts val="600"/>
              </a:spcAft>
            </a:pPr>
            <a:r>
              <a:rPr lang="en-US" b="1" dirty="0"/>
              <a:t>Preprocessing</a:t>
            </a:r>
          </a:p>
          <a:p>
            <a:pPr marL="457200" indent="-342900">
              <a:spcAft>
                <a:spcPts val="600"/>
              </a:spcAft>
              <a:buFont typeface="+mj-lt"/>
              <a:buAutoNum type="arabicPeriod"/>
            </a:pPr>
            <a:r>
              <a:rPr lang="en-US" dirty="0"/>
              <a:t>Set all text to lowercase</a:t>
            </a:r>
          </a:p>
          <a:p>
            <a:pPr marL="457200" indent="-342900">
              <a:spcAft>
                <a:spcPts val="600"/>
              </a:spcAft>
              <a:buFont typeface="+mj-lt"/>
              <a:buAutoNum type="arabicPeriod"/>
            </a:pPr>
            <a:r>
              <a:rPr lang="en-US" dirty="0"/>
              <a:t>Remove English stop words and related words with </a:t>
            </a:r>
            <a:r>
              <a:rPr lang="en-US" dirty="0" err="1">
                <a:solidFill>
                  <a:srgbClr val="D41515"/>
                </a:solidFill>
              </a:rPr>
              <a:t>coca-cola</a:t>
            </a:r>
            <a:r>
              <a:rPr lang="en-US" dirty="0"/>
              <a:t> and </a:t>
            </a:r>
            <a:r>
              <a:rPr lang="en-US" dirty="0" err="1">
                <a:solidFill>
                  <a:srgbClr val="134A84"/>
                </a:solidFill>
              </a:rPr>
              <a:t>pepsi</a:t>
            </a:r>
            <a:endParaRPr lang="en-US" dirty="0">
              <a:solidFill>
                <a:srgbClr val="134A84"/>
              </a:solidFill>
            </a:endParaRPr>
          </a:p>
          <a:p>
            <a:pPr marL="114300">
              <a:spcAft>
                <a:spcPts val="600"/>
              </a:spcAft>
            </a:pPr>
            <a:endParaRPr lang="en-US" b="1" dirty="0"/>
          </a:p>
          <a:p>
            <a:pPr marL="114300">
              <a:spcAft>
                <a:spcPts val="600"/>
              </a:spcAft>
            </a:pPr>
            <a:endParaRPr lang="en-US" b="1" dirty="0"/>
          </a:p>
          <a:p>
            <a:pPr marL="114300">
              <a:spcAft>
                <a:spcPts val="600"/>
              </a:spcAft>
            </a:pPr>
            <a:endParaRPr lang="en-US" b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5E7CA77-A089-2DE5-F1F6-74DF7540FE49}"/>
              </a:ext>
            </a:extLst>
          </p:cNvPr>
          <p:cNvSpPr/>
          <p:nvPr/>
        </p:nvSpPr>
        <p:spPr>
          <a:xfrm rot="20977764">
            <a:off x="4109724" y="1095553"/>
            <a:ext cx="2992491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5400" b="1" dirty="0" err="1">
                <a:ln/>
                <a:solidFill>
                  <a:srgbClr val="134A84"/>
                </a:solidFill>
                <a:latin typeface="Arial Rounded MT Bold" panose="020F0704030504030204" pitchFamily="34" charset="0"/>
              </a:rPr>
              <a:t>p</a:t>
            </a:r>
            <a:r>
              <a:rPr lang="en-US" sz="5400" b="1" cap="none" spc="0" dirty="0" err="1">
                <a:ln/>
                <a:solidFill>
                  <a:srgbClr val="134A84"/>
                </a:solidFill>
                <a:effectLst/>
                <a:latin typeface="Arial Rounded MT Bold" panose="020F0704030504030204" pitchFamily="34" charset="0"/>
              </a:rPr>
              <a:t>epsi</a:t>
            </a:r>
            <a:endParaRPr lang="en-US" sz="5400" b="1" cap="none" spc="0" dirty="0">
              <a:ln/>
              <a:solidFill>
                <a:srgbClr val="134A84"/>
              </a:solidFill>
              <a:effectLst/>
              <a:latin typeface="Arial Rounded MT Bold" panose="020F070403050403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1DB0036-F9B3-B955-EC44-7D149BECB04E}"/>
              </a:ext>
            </a:extLst>
          </p:cNvPr>
          <p:cNvSpPr/>
          <p:nvPr/>
        </p:nvSpPr>
        <p:spPr>
          <a:xfrm rot="621401">
            <a:off x="8164366" y="4698735"/>
            <a:ext cx="2992491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5400" b="1" dirty="0" err="1">
                <a:ln/>
                <a:solidFill>
                  <a:srgbClr val="134A84"/>
                </a:solidFill>
                <a:latin typeface="Arial Rounded MT Bold" panose="020F0704030504030204" pitchFamily="34" charset="0"/>
              </a:rPr>
              <a:t>p</a:t>
            </a:r>
            <a:r>
              <a:rPr lang="en-US" sz="5400" b="1" cap="none" spc="0" dirty="0" err="1">
                <a:ln/>
                <a:solidFill>
                  <a:srgbClr val="134A84"/>
                </a:solidFill>
                <a:effectLst/>
                <a:latin typeface="Arial Rounded MT Bold" panose="020F0704030504030204" pitchFamily="34" charset="0"/>
              </a:rPr>
              <a:t>epsico</a:t>
            </a:r>
            <a:endParaRPr lang="en-US" sz="5400" b="1" cap="none" spc="0" dirty="0">
              <a:ln/>
              <a:solidFill>
                <a:srgbClr val="134A84"/>
              </a:solidFill>
              <a:effectLst/>
              <a:latin typeface="Arial Rounded MT Bold" panose="020F070403050403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B9CB230-633E-BFC9-55EC-2795FC55A52C}"/>
              </a:ext>
            </a:extLst>
          </p:cNvPr>
          <p:cNvSpPr/>
          <p:nvPr/>
        </p:nvSpPr>
        <p:spPr>
          <a:xfrm rot="21357495">
            <a:off x="4859521" y="4698735"/>
            <a:ext cx="2992491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5400" b="1" dirty="0">
                <a:ln/>
                <a:solidFill>
                  <a:srgbClr val="D71F25"/>
                </a:solidFill>
                <a:latin typeface="Arial Rounded MT Bold" panose="020F0704030504030204" pitchFamily="34" charset="0"/>
              </a:rPr>
              <a:t>coke</a:t>
            </a:r>
            <a:endParaRPr lang="en-US" sz="5400" b="1" cap="none" spc="0" dirty="0">
              <a:ln/>
              <a:solidFill>
                <a:srgbClr val="D71F25"/>
              </a:solidFill>
              <a:effectLst/>
              <a:latin typeface="Arial Rounded MT Bold" panose="020F070403050403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FA7F0A4-F659-1F21-D414-1D2DC869579C}"/>
              </a:ext>
            </a:extLst>
          </p:cNvPr>
          <p:cNvSpPr/>
          <p:nvPr/>
        </p:nvSpPr>
        <p:spPr>
          <a:xfrm rot="21353967">
            <a:off x="6682101" y="902844"/>
            <a:ext cx="2992491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5400" b="1" dirty="0">
                <a:ln/>
                <a:solidFill>
                  <a:srgbClr val="D71F25"/>
                </a:solidFill>
                <a:latin typeface="Arial Rounded MT Bold" panose="020F0704030504030204" pitchFamily="34" charset="0"/>
              </a:rPr>
              <a:t>coca</a:t>
            </a:r>
            <a:endParaRPr lang="en-US" sz="5400" b="1" cap="none" spc="0" dirty="0">
              <a:ln/>
              <a:solidFill>
                <a:srgbClr val="D71F25"/>
              </a:solidFill>
              <a:effectLst/>
              <a:latin typeface="Arial Rounded MT Bold" panose="020F070403050403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17C9E66-4248-1BAB-786B-A23888138425}"/>
              </a:ext>
            </a:extLst>
          </p:cNvPr>
          <p:cNvSpPr/>
          <p:nvPr/>
        </p:nvSpPr>
        <p:spPr>
          <a:xfrm rot="604232">
            <a:off x="9372364" y="1051554"/>
            <a:ext cx="2992491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5400" b="1" dirty="0">
                <a:ln/>
                <a:solidFill>
                  <a:srgbClr val="D71F25"/>
                </a:solidFill>
                <a:latin typeface="Arial Rounded MT Bold" panose="020F0704030504030204" pitchFamily="34" charset="0"/>
              </a:rPr>
              <a:t>cola</a:t>
            </a:r>
            <a:endParaRPr lang="en-US" sz="5400" b="1" cap="none" spc="0" dirty="0">
              <a:ln/>
              <a:solidFill>
                <a:srgbClr val="D71F25"/>
              </a:solidFill>
              <a:effectLst/>
              <a:latin typeface="Arial Rounded MT Bold" panose="020F070403050403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53785AD-28FF-2A59-6382-F8C20ECE8BF0}"/>
              </a:ext>
            </a:extLst>
          </p:cNvPr>
          <p:cNvSpPr/>
          <p:nvPr/>
        </p:nvSpPr>
        <p:spPr>
          <a:xfrm>
            <a:off x="5883202" y="2180246"/>
            <a:ext cx="4590288" cy="212365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4400" b="1" dirty="0">
                <a:ln/>
                <a:latin typeface="Arial Rounded MT Bold" panose="020F0704030504030204" pitchFamily="34" charset="0"/>
              </a:rPr>
              <a:t>I, of, on, a, for, with, the, at, from, in, ?, …. </a:t>
            </a:r>
            <a:endParaRPr lang="en-US" sz="4400" b="1" cap="none" spc="0" dirty="0">
              <a:ln/>
              <a:effectLst/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36722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414B1CB-1E93-0129-2FD5-A13E2C14930E}"/>
              </a:ext>
            </a:extLst>
          </p:cNvPr>
          <p:cNvSpPr/>
          <p:nvPr/>
        </p:nvSpPr>
        <p:spPr>
          <a:xfrm>
            <a:off x="424815" y="843533"/>
            <a:ext cx="557359" cy="731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1928E34-BAC6-99A1-8EE9-9DF0170C9E3A}"/>
              </a:ext>
            </a:extLst>
          </p:cNvPr>
          <p:cNvCxnSpPr>
            <a:cxnSpLocks/>
          </p:cNvCxnSpPr>
          <p:nvPr/>
        </p:nvCxnSpPr>
        <p:spPr>
          <a:xfrm>
            <a:off x="426529" y="2447862"/>
            <a:ext cx="3304413" cy="0"/>
          </a:xfrm>
          <a:prstGeom prst="line">
            <a:avLst/>
          </a:prstGeom>
          <a:ln w="19050">
            <a:solidFill>
              <a:srgbClr val="C9C9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D2F34CC-A27B-9973-1915-96A25AD95AF5}"/>
              </a:ext>
            </a:extLst>
          </p:cNvPr>
          <p:cNvSpPr txBox="1"/>
          <p:nvPr/>
        </p:nvSpPr>
        <p:spPr>
          <a:xfrm>
            <a:off x="401149" y="2770636"/>
            <a:ext cx="3438906" cy="373074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114300">
              <a:spcAft>
                <a:spcPts val="600"/>
              </a:spcAft>
            </a:pPr>
            <a:r>
              <a:rPr lang="en-US" b="1" dirty="0"/>
              <a:t>Preprocessing</a:t>
            </a:r>
          </a:p>
          <a:p>
            <a:pPr marL="457200" indent="-342900">
              <a:spcAft>
                <a:spcPts val="600"/>
              </a:spcAft>
              <a:buFont typeface="+mj-lt"/>
              <a:buAutoNum type="arabicPeriod"/>
            </a:pPr>
            <a:r>
              <a:rPr lang="en-US" dirty="0"/>
              <a:t>Set all text to lowercase</a:t>
            </a:r>
          </a:p>
          <a:p>
            <a:pPr marL="457200" indent="-342900">
              <a:spcAft>
                <a:spcPts val="600"/>
              </a:spcAft>
              <a:buFont typeface="+mj-lt"/>
              <a:buAutoNum type="arabicPeriod"/>
            </a:pPr>
            <a:r>
              <a:rPr lang="en-US" dirty="0"/>
              <a:t>Remove English stop words and related words with </a:t>
            </a:r>
            <a:r>
              <a:rPr lang="en-US" dirty="0" err="1">
                <a:solidFill>
                  <a:srgbClr val="D41515"/>
                </a:solidFill>
              </a:rPr>
              <a:t>coca-cola</a:t>
            </a:r>
            <a:r>
              <a:rPr lang="en-US" dirty="0"/>
              <a:t> and </a:t>
            </a:r>
            <a:r>
              <a:rPr lang="en-US" dirty="0" err="1">
                <a:solidFill>
                  <a:srgbClr val="134A84"/>
                </a:solidFill>
              </a:rPr>
              <a:t>pepsi</a:t>
            </a:r>
            <a:endParaRPr lang="en-US" dirty="0">
              <a:solidFill>
                <a:srgbClr val="134A84"/>
              </a:solidFill>
            </a:endParaRPr>
          </a:p>
          <a:p>
            <a:pPr marL="114300">
              <a:spcAft>
                <a:spcPts val="600"/>
              </a:spcAft>
            </a:pPr>
            <a:endParaRPr lang="en-US" b="1" dirty="0"/>
          </a:p>
          <a:p>
            <a:pPr marL="114300">
              <a:spcAft>
                <a:spcPts val="600"/>
              </a:spcAft>
            </a:pPr>
            <a:endParaRPr lang="en-US" b="1" dirty="0"/>
          </a:p>
          <a:p>
            <a:pPr marL="114300">
              <a:spcAft>
                <a:spcPts val="600"/>
              </a:spcAft>
            </a:pPr>
            <a:endParaRPr lang="en-US" b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5E7CA77-A089-2DE5-F1F6-74DF7540FE49}"/>
              </a:ext>
            </a:extLst>
          </p:cNvPr>
          <p:cNvSpPr/>
          <p:nvPr/>
        </p:nvSpPr>
        <p:spPr>
          <a:xfrm rot="20977764">
            <a:off x="4109724" y="1109893"/>
            <a:ext cx="2992491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5400" b="1" dirty="0" err="1">
                <a:ln/>
                <a:solidFill>
                  <a:srgbClr val="134A84"/>
                </a:solidFill>
                <a:latin typeface="Arial Rounded MT Bold" panose="020F0704030504030204" pitchFamily="34" charset="0"/>
              </a:rPr>
              <a:t>p</a:t>
            </a:r>
            <a:r>
              <a:rPr lang="en-US" sz="5400" b="1" cap="none" spc="0" dirty="0" err="1">
                <a:ln/>
                <a:solidFill>
                  <a:srgbClr val="134A84"/>
                </a:solidFill>
                <a:effectLst/>
                <a:latin typeface="Arial Rounded MT Bold" panose="020F0704030504030204" pitchFamily="34" charset="0"/>
              </a:rPr>
              <a:t>epsi</a:t>
            </a:r>
            <a:endParaRPr lang="en-US" sz="5400" b="1" cap="none" spc="0" dirty="0">
              <a:ln/>
              <a:solidFill>
                <a:srgbClr val="134A84"/>
              </a:solidFill>
              <a:effectLst/>
              <a:latin typeface="Arial Rounded MT Bold" panose="020F070403050403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1DB0036-F9B3-B955-EC44-7D149BECB04E}"/>
              </a:ext>
            </a:extLst>
          </p:cNvPr>
          <p:cNvSpPr/>
          <p:nvPr/>
        </p:nvSpPr>
        <p:spPr>
          <a:xfrm rot="621401">
            <a:off x="8154534" y="4670055"/>
            <a:ext cx="2992491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5400" b="1" dirty="0" err="1">
                <a:ln/>
                <a:solidFill>
                  <a:srgbClr val="134A84"/>
                </a:solidFill>
                <a:latin typeface="Arial Rounded MT Bold" panose="020F0704030504030204" pitchFamily="34" charset="0"/>
              </a:rPr>
              <a:t>p</a:t>
            </a:r>
            <a:r>
              <a:rPr lang="en-US" sz="5400" b="1" cap="none" spc="0" dirty="0" err="1">
                <a:ln/>
                <a:solidFill>
                  <a:srgbClr val="134A84"/>
                </a:solidFill>
                <a:effectLst/>
                <a:latin typeface="Arial Rounded MT Bold" panose="020F0704030504030204" pitchFamily="34" charset="0"/>
              </a:rPr>
              <a:t>epsico</a:t>
            </a:r>
            <a:endParaRPr lang="en-US" sz="5400" b="1" cap="none" spc="0" dirty="0">
              <a:ln/>
              <a:solidFill>
                <a:srgbClr val="134A84"/>
              </a:solidFill>
              <a:effectLst/>
              <a:latin typeface="Arial Rounded MT Bold" panose="020F070403050403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B9CB230-633E-BFC9-55EC-2795FC55A52C}"/>
              </a:ext>
            </a:extLst>
          </p:cNvPr>
          <p:cNvSpPr/>
          <p:nvPr/>
        </p:nvSpPr>
        <p:spPr>
          <a:xfrm rot="21357495">
            <a:off x="4849689" y="4670055"/>
            <a:ext cx="2992491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5400" b="1" dirty="0">
                <a:ln/>
                <a:solidFill>
                  <a:srgbClr val="D71F25"/>
                </a:solidFill>
                <a:latin typeface="Arial Rounded MT Bold" panose="020F0704030504030204" pitchFamily="34" charset="0"/>
              </a:rPr>
              <a:t>coke</a:t>
            </a:r>
            <a:endParaRPr lang="en-US" sz="5400" b="1" cap="none" spc="0" dirty="0">
              <a:ln/>
              <a:solidFill>
                <a:srgbClr val="D71F25"/>
              </a:solidFill>
              <a:effectLst/>
              <a:latin typeface="Arial Rounded MT Bold" panose="020F070403050403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FA7F0A4-F659-1F21-D414-1D2DC869579C}"/>
              </a:ext>
            </a:extLst>
          </p:cNvPr>
          <p:cNvSpPr/>
          <p:nvPr/>
        </p:nvSpPr>
        <p:spPr>
          <a:xfrm rot="21353967">
            <a:off x="6682101" y="917184"/>
            <a:ext cx="2992491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5400" b="1" dirty="0">
                <a:ln/>
                <a:solidFill>
                  <a:srgbClr val="D71F25"/>
                </a:solidFill>
                <a:latin typeface="Arial Rounded MT Bold" panose="020F0704030504030204" pitchFamily="34" charset="0"/>
              </a:rPr>
              <a:t>coca</a:t>
            </a:r>
            <a:endParaRPr lang="en-US" sz="5400" b="1" cap="none" spc="0" dirty="0">
              <a:ln/>
              <a:solidFill>
                <a:srgbClr val="D71F25"/>
              </a:solidFill>
              <a:effectLst/>
              <a:latin typeface="Arial Rounded MT Bold" panose="020F070403050403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17C9E66-4248-1BAB-786B-A23888138425}"/>
              </a:ext>
            </a:extLst>
          </p:cNvPr>
          <p:cNvSpPr/>
          <p:nvPr/>
        </p:nvSpPr>
        <p:spPr>
          <a:xfrm rot="604232">
            <a:off x="9372364" y="1065894"/>
            <a:ext cx="2992491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5400" b="1" dirty="0">
                <a:ln/>
                <a:solidFill>
                  <a:srgbClr val="D71F25"/>
                </a:solidFill>
                <a:latin typeface="Arial Rounded MT Bold" panose="020F0704030504030204" pitchFamily="34" charset="0"/>
              </a:rPr>
              <a:t>cola</a:t>
            </a:r>
            <a:endParaRPr lang="en-US" sz="5400" b="1" cap="none" spc="0" dirty="0">
              <a:ln/>
              <a:solidFill>
                <a:srgbClr val="D71F25"/>
              </a:solidFill>
              <a:effectLst/>
              <a:latin typeface="Arial Rounded MT Bold" panose="020F070403050403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53785AD-28FF-2A59-6382-F8C20ECE8BF0}"/>
              </a:ext>
            </a:extLst>
          </p:cNvPr>
          <p:cNvSpPr/>
          <p:nvPr/>
        </p:nvSpPr>
        <p:spPr>
          <a:xfrm>
            <a:off x="5800771" y="2843316"/>
            <a:ext cx="4590288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5400" b="1" dirty="0">
                <a:ln/>
                <a:latin typeface="Arial Rounded MT Bold" panose="020F0704030504030204" pitchFamily="34" charset="0"/>
              </a:rPr>
              <a:t>Stop Words</a:t>
            </a:r>
            <a:endParaRPr lang="en-US" sz="5400" b="1" cap="none" spc="0" dirty="0">
              <a:ln/>
              <a:effectLst/>
              <a:latin typeface="Arial Rounded MT Bold" panose="020F07040305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C712723-B21F-0E89-AD5C-3E76278415A0}"/>
              </a:ext>
            </a:extLst>
          </p:cNvPr>
          <p:cNvSpPr txBox="1"/>
          <p:nvPr/>
        </p:nvSpPr>
        <p:spPr>
          <a:xfrm>
            <a:off x="401149" y="1184063"/>
            <a:ext cx="3438144" cy="1222026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GB" sz="4000" b="1" i="0" dirty="0">
                <a:ln>
                  <a:solidFill>
                    <a:schemeClr val="bg1"/>
                  </a:solidFill>
                </a:ln>
                <a:solidFill>
                  <a:srgbClr val="134A84"/>
                </a:solidFill>
                <a:effectLst/>
                <a:latin typeface="system-ui"/>
              </a:rPr>
              <a:t>Vectorizer</a:t>
            </a:r>
            <a:r>
              <a:rPr lang="th-TH" sz="4000" b="1" i="0" dirty="0">
                <a:ln>
                  <a:solidFill>
                    <a:schemeClr val="bg1"/>
                  </a:solidFill>
                </a:ln>
                <a:solidFill>
                  <a:srgbClr val="134A84"/>
                </a:solidFill>
                <a:effectLst/>
                <a:latin typeface="system-ui"/>
              </a:rPr>
              <a:t> </a:t>
            </a:r>
            <a:r>
              <a:rPr lang="en-US" sz="4000" b="1" i="0" dirty="0">
                <a:ln>
                  <a:solidFill>
                    <a:schemeClr val="bg1"/>
                  </a:solidFill>
                </a:ln>
                <a:solidFill>
                  <a:srgbClr val="134A84"/>
                </a:solidFill>
                <a:effectLst/>
                <a:latin typeface="system-ui"/>
              </a:rPr>
              <a:t>&amp;</a:t>
            </a:r>
            <a:endParaRPr lang="en-GB" sz="4000" b="1" i="0" dirty="0">
              <a:ln>
                <a:solidFill>
                  <a:schemeClr val="bg1"/>
                </a:solidFill>
              </a:ln>
              <a:solidFill>
                <a:srgbClr val="134A84"/>
              </a:solidFill>
              <a:effectLst/>
              <a:latin typeface="system-ui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GB" sz="4000" b="1" i="0" dirty="0">
                <a:ln>
                  <a:solidFill>
                    <a:schemeClr val="bg1"/>
                  </a:solidFill>
                </a:ln>
                <a:solidFill>
                  <a:srgbClr val="D71F25"/>
                </a:solidFill>
                <a:effectLst/>
                <a:latin typeface="system-ui"/>
              </a:rPr>
              <a:t>Tokenizer</a:t>
            </a:r>
            <a:endParaRPr lang="en-US" sz="4000" b="1" dirty="0">
              <a:solidFill>
                <a:srgbClr val="D71F25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9207044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414B1CB-1E93-0129-2FD5-A13E2C14930E}"/>
              </a:ext>
            </a:extLst>
          </p:cNvPr>
          <p:cNvSpPr/>
          <p:nvPr/>
        </p:nvSpPr>
        <p:spPr>
          <a:xfrm>
            <a:off x="424815" y="843533"/>
            <a:ext cx="557359" cy="731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1928E34-BAC6-99A1-8EE9-9DF0170C9E3A}"/>
              </a:ext>
            </a:extLst>
          </p:cNvPr>
          <p:cNvCxnSpPr>
            <a:cxnSpLocks/>
          </p:cNvCxnSpPr>
          <p:nvPr/>
        </p:nvCxnSpPr>
        <p:spPr>
          <a:xfrm>
            <a:off x="426529" y="2447862"/>
            <a:ext cx="3304413" cy="0"/>
          </a:xfrm>
          <a:prstGeom prst="line">
            <a:avLst/>
          </a:prstGeom>
          <a:ln w="19050">
            <a:solidFill>
              <a:srgbClr val="C9C9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D2F34CC-A27B-9973-1915-96A25AD95AF5}"/>
              </a:ext>
            </a:extLst>
          </p:cNvPr>
          <p:cNvSpPr txBox="1"/>
          <p:nvPr/>
        </p:nvSpPr>
        <p:spPr>
          <a:xfrm>
            <a:off x="401149" y="2770636"/>
            <a:ext cx="3438906" cy="373074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114300">
              <a:spcAft>
                <a:spcPts val="600"/>
              </a:spcAft>
            </a:pPr>
            <a:r>
              <a:rPr lang="en-US" b="1" dirty="0"/>
              <a:t>Preprocessing</a:t>
            </a:r>
          </a:p>
          <a:p>
            <a:pPr marL="457200" indent="-342900">
              <a:spcAft>
                <a:spcPts val="600"/>
              </a:spcAft>
              <a:buFont typeface="+mj-lt"/>
              <a:buAutoNum type="arabicPeriod"/>
            </a:pPr>
            <a:r>
              <a:rPr lang="en-US" dirty="0"/>
              <a:t>Set all text to lowercase</a:t>
            </a:r>
          </a:p>
          <a:p>
            <a:pPr marL="457200" indent="-342900">
              <a:spcAft>
                <a:spcPts val="600"/>
              </a:spcAft>
              <a:buFont typeface="+mj-lt"/>
              <a:buAutoNum type="arabicPeriod"/>
            </a:pPr>
            <a:r>
              <a:rPr lang="en-US" dirty="0"/>
              <a:t>Remove English stop words and related words with </a:t>
            </a:r>
            <a:r>
              <a:rPr lang="en-US" dirty="0" err="1">
                <a:solidFill>
                  <a:srgbClr val="D41515"/>
                </a:solidFill>
              </a:rPr>
              <a:t>coca-cola</a:t>
            </a:r>
            <a:r>
              <a:rPr lang="en-US" dirty="0"/>
              <a:t> and </a:t>
            </a:r>
            <a:r>
              <a:rPr lang="en-US" dirty="0" err="1">
                <a:solidFill>
                  <a:srgbClr val="134A84"/>
                </a:solidFill>
              </a:rPr>
              <a:t>pepsi</a:t>
            </a:r>
            <a:endParaRPr lang="en-US" dirty="0">
              <a:solidFill>
                <a:srgbClr val="134A84"/>
              </a:solidFill>
            </a:endParaRPr>
          </a:p>
          <a:p>
            <a:pPr marL="114300">
              <a:spcAft>
                <a:spcPts val="600"/>
              </a:spcAft>
            </a:pPr>
            <a:endParaRPr lang="en-US" b="1" dirty="0"/>
          </a:p>
          <a:p>
            <a:pPr marL="114300">
              <a:spcAft>
                <a:spcPts val="600"/>
              </a:spcAft>
            </a:pPr>
            <a:endParaRPr lang="en-US" b="1" dirty="0"/>
          </a:p>
          <a:p>
            <a:pPr marL="114300">
              <a:spcAft>
                <a:spcPts val="600"/>
              </a:spcAft>
            </a:pPr>
            <a:endParaRPr lang="en-US" b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5E7CA77-A089-2DE5-F1F6-74DF7540FE49}"/>
              </a:ext>
            </a:extLst>
          </p:cNvPr>
          <p:cNvSpPr/>
          <p:nvPr/>
        </p:nvSpPr>
        <p:spPr>
          <a:xfrm rot="20977764">
            <a:off x="4109724" y="1109893"/>
            <a:ext cx="2992491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5400" b="1" dirty="0" err="1">
                <a:ln/>
                <a:solidFill>
                  <a:srgbClr val="134A84"/>
                </a:solidFill>
                <a:latin typeface="Arial Rounded MT Bold" panose="020F0704030504030204" pitchFamily="34" charset="0"/>
              </a:rPr>
              <a:t>p</a:t>
            </a:r>
            <a:r>
              <a:rPr lang="en-US" sz="5400" b="1" cap="none" spc="0" dirty="0" err="1">
                <a:ln/>
                <a:solidFill>
                  <a:srgbClr val="134A84"/>
                </a:solidFill>
                <a:effectLst/>
                <a:latin typeface="Arial Rounded MT Bold" panose="020F0704030504030204" pitchFamily="34" charset="0"/>
              </a:rPr>
              <a:t>epsi</a:t>
            </a:r>
            <a:endParaRPr lang="en-US" sz="5400" b="1" cap="none" spc="0" dirty="0">
              <a:ln/>
              <a:solidFill>
                <a:srgbClr val="134A84"/>
              </a:solidFill>
              <a:effectLst/>
              <a:latin typeface="Arial Rounded MT Bold" panose="020F070403050403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1DB0036-F9B3-B955-EC44-7D149BECB04E}"/>
              </a:ext>
            </a:extLst>
          </p:cNvPr>
          <p:cNvSpPr/>
          <p:nvPr/>
        </p:nvSpPr>
        <p:spPr>
          <a:xfrm rot="621401">
            <a:off x="8154534" y="4657355"/>
            <a:ext cx="2992491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5400" b="1" dirty="0" err="1">
                <a:ln/>
                <a:solidFill>
                  <a:srgbClr val="134A84"/>
                </a:solidFill>
                <a:latin typeface="Arial Rounded MT Bold" panose="020F0704030504030204" pitchFamily="34" charset="0"/>
              </a:rPr>
              <a:t>p</a:t>
            </a:r>
            <a:r>
              <a:rPr lang="en-US" sz="5400" b="1" cap="none" spc="0" dirty="0" err="1">
                <a:ln/>
                <a:solidFill>
                  <a:srgbClr val="134A84"/>
                </a:solidFill>
                <a:effectLst/>
                <a:latin typeface="Arial Rounded MT Bold" panose="020F0704030504030204" pitchFamily="34" charset="0"/>
              </a:rPr>
              <a:t>epsico</a:t>
            </a:r>
            <a:endParaRPr lang="en-US" sz="5400" b="1" cap="none" spc="0" dirty="0">
              <a:ln/>
              <a:solidFill>
                <a:srgbClr val="134A84"/>
              </a:solidFill>
              <a:effectLst/>
              <a:latin typeface="Arial Rounded MT Bold" panose="020F070403050403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B9CB230-633E-BFC9-55EC-2795FC55A52C}"/>
              </a:ext>
            </a:extLst>
          </p:cNvPr>
          <p:cNvSpPr/>
          <p:nvPr/>
        </p:nvSpPr>
        <p:spPr>
          <a:xfrm rot="21357495">
            <a:off x="4849689" y="4657355"/>
            <a:ext cx="2992491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5400" b="1" dirty="0">
                <a:ln/>
                <a:solidFill>
                  <a:srgbClr val="D71F25"/>
                </a:solidFill>
                <a:latin typeface="Arial Rounded MT Bold" panose="020F0704030504030204" pitchFamily="34" charset="0"/>
              </a:rPr>
              <a:t>coke</a:t>
            </a:r>
            <a:endParaRPr lang="en-US" sz="5400" b="1" cap="none" spc="0" dirty="0">
              <a:ln/>
              <a:solidFill>
                <a:srgbClr val="D71F25"/>
              </a:solidFill>
              <a:effectLst/>
              <a:latin typeface="Arial Rounded MT Bold" panose="020F070403050403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FA7F0A4-F659-1F21-D414-1D2DC869579C}"/>
              </a:ext>
            </a:extLst>
          </p:cNvPr>
          <p:cNvSpPr/>
          <p:nvPr/>
        </p:nvSpPr>
        <p:spPr>
          <a:xfrm rot="21353967">
            <a:off x="6682101" y="917184"/>
            <a:ext cx="2992491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5400" b="1" dirty="0">
                <a:ln/>
                <a:solidFill>
                  <a:srgbClr val="D71F25"/>
                </a:solidFill>
                <a:latin typeface="Arial Rounded MT Bold" panose="020F0704030504030204" pitchFamily="34" charset="0"/>
              </a:rPr>
              <a:t>coca</a:t>
            </a:r>
            <a:endParaRPr lang="en-US" sz="5400" b="1" cap="none" spc="0" dirty="0">
              <a:ln/>
              <a:solidFill>
                <a:srgbClr val="D71F25"/>
              </a:solidFill>
              <a:effectLst/>
              <a:latin typeface="Arial Rounded MT Bold" panose="020F070403050403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17C9E66-4248-1BAB-786B-A23888138425}"/>
              </a:ext>
            </a:extLst>
          </p:cNvPr>
          <p:cNvSpPr/>
          <p:nvPr/>
        </p:nvSpPr>
        <p:spPr>
          <a:xfrm rot="604232">
            <a:off x="9372364" y="1065894"/>
            <a:ext cx="2992491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5400" b="1" dirty="0">
                <a:ln/>
                <a:solidFill>
                  <a:srgbClr val="D71F25"/>
                </a:solidFill>
                <a:latin typeface="Arial Rounded MT Bold" panose="020F0704030504030204" pitchFamily="34" charset="0"/>
              </a:rPr>
              <a:t>cola</a:t>
            </a:r>
            <a:endParaRPr lang="en-US" sz="5400" b="1" cap="none" spc="0" dirty="0">
              <a:ln/>
              <a:solidFill>
                <a:srgbClr val="D71F25"/>
              </a:solidFill>
              <a:effectLst/>
              <a:latin typeface="Arial Rounded MT Bold" panose="020F0704030504030204" pitchFamily="34" charset="0"/>
            </a:endParaRPr>
          </a:p>
        </p:txBody>
      </p:sp>
      <p:pic>
        <p:nvPicPr>
          <p:cNvPr id="21" name="Graphic 20" descr="Close with solid fill">
            <a:extLst>
              <a:ext uri="{FF2B5EF4-FFF2-40B4-BE49-F238E27FC236}">
                <a16:creationId xmlns:a16="http://schemas.microsoft.com/office/drawing/2014/main" id="{0679E939-12F0-1545-C743-7D2E4D1B6E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75435" y="1180636"/>
            <a:ext cx="940264" cy="940264"/>
          </a:xfrm>
          <a:prstGeom prst="rect">
            <a:avLst/>
          </a:prstGeom>
        </p:spPr>
      </p:pic>
      <p:pic>
        <p:nvPicPr>
          <p:cNvPr id="22" name="Graphic 21" descr="Close with solid fill">
            <a:extLst>
              <a:ext uri="{FF2B5EF4-FFF2-40B4-BE49-F238E27FC236}">
                <a16:creationId xmlns:a16="http://schemas.microsoft.com/office/drawing/2014/main" id="{BAFBD0F0-2E2F-B169-966A-139E76D21F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84252" y="970203"/>
            <a:ext cx="940264" cy="940264"/>
          </a:xfrm>
          <a:prstGeom prst="rect">
            <a:avLst/>
          </a:prstGeom>
        </p:spPr>
      </p:pic>
      <p:pic>
        <p:nvPicPr>
          <p:cNvPr id="23" name="Graphic 22" descr="Close with solid fill">
            <a:extLst>
              <a:ext uri="{FF2B5EF4-FFF2-40B4-BE49-F238E27FC236}">
                <a16:creationId xmlns:a16="http://schemas.microsoft.com/office/drawing/2014/main" id="{F999ABF2-F1FF-EFA6-AD2A-B3DD75D8B4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98477" y="1075786"/>
            <a:ext cx="940264" cy="940264"/>
          </a:xfrm>
          <a:prstGeom prst="rect">
            <a:avLst/>
          </a:prstGeom>
        </p:spPr>
      </p:pic>
      <p:pic>
        <p:nvPicPr>
          <p:cNvPr id="24" name="Graphic 23" descr="Close with solid fill">
            <a:extLst>
              <a:ext uri="{FF2B5EF4-FFF2-40B4-BE49-F238E27FC236}">
                <a16:creationId xmlns:a16="http://schemas.microsoft.com/office/drawing/2014/main" id="{AC78E358-F9E7-5878-AEFF-A71D82476E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72524" y="4649899"/>
            <a:ext cx="1062501" cy="1062501"/>
          </a:xfrm>
          <a:prstGeom prst="rect">
            <a:avLst/>
          </a:prstGeom>
        </p:spPr>
      </p:pic>
      <p:pic>
        <p:nvPicPr>
          <p:cNvPr id="25" name="Graphic 24" descr="Close with solid fill">
            <a:extLst>
              <a:ext uri="{FF2B5EF4-FFF2-40B4-BE49-F238E27FC236}">
                <a16:creationId xmlns:a16="http://schemas.microsoft.com/office/drawing/2014/main" id="{78B8554F-E17C-DDC3-3FC0-335B1F0F0D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14683" y="4649898"/>
            <a:ext cx="1062501" cy="106250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12DF1A5-6B96-894A-F13C-18736C860F9B}"/>
              </a:ext>
            </a:extLst>
          </p:cNvPr>
          <p:cNvSpPr/>
          <p:nvPr/>
        </p:nvSpPr>
        <p:spPr>
          <a:xfrm>
            <a:off x="5800771" y="2843316"/>
            <a:ext cx="4590288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5400" b="1" dirty="0">
                <a:ln/>
                <a:latin typeface="Arial Rounded MT Bold" panose="020F0704030504030204" pitchFamily="34" charset="0"/>
              </a:rPr>
              <a:t>Stop Words</a:t>
            </a:r>
            <a:endParaRPr lang="en-US" sz="5400" b="1" cap="none" spc="0" dirty="0">
              <a:ln/>
              <a:effectLst/>
              <a:latin typeface="Arial Rounded MT Bold" panose="020F0704030504030204" pitchFamily="34" charset="0"/>
            </a:endParaRPr>
          </a:p>
        </p:txBody>
      </p:sp>
      <p:pic>
        <p:nvPicPr>
          <p:cNvPr id="26" name="Graphic 25" descr="Close with solid fill">
            <a:extLst>
              <a:ext uri="{FF2B5EF4-FFF2-40B4-BE49-F238E27FC236}">
                <a16:creationId xmlns:a16="http://schemas.microsoft.com/office/drawing/2014/main" id="{C0539DDF-14C1-E8B7-6071-2E039295D5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17838" y="2326904"/>
            <a:ext cx="1956154" cy="195615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77662B5-69F2-F15D-59BF-89EF64ABEAAA}"/>
              </a:ext>
            </a:extLst>
          </p:cNvPr>
          <p:cNvSpPr txBox="1"/>
          <p:nvPr/>
        </p:nvSpPr>
        <p:spPr>
          <a:xfrm>
            <a:off x="401149" y="1184063"/>
            <a:ext cx="3438144" cy="1222026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GB" sz="4000" b="1" i="0" dirty="0">
                <a:ln>
                  <a:solidFill>
                    <a:schemeClr val="bg1"/>
                  </a:solidFill>
                </a:ln>
                <a:solidFill>
                  <a:srgbClr val="134A84"/>
                </a:solidFill>
                <a:effectLst/>
                <a:latin typeface="system-ui"/>
              </a:rPr>
              <a:t>Vectorizer</a:t>
            </a:r>
            <a:r>
              <a:rPr lang="th-TH" sz="4000" b="1" i="0" dirty="0">
                <a:ln>
                  <a:solidFill>
                    <a:schemeClr val="bg1"/>
                  </a:solidFill>
                </a:ln>
                <a:solidFill>
                  <a:srgbClr val="134A84"/>
                </a:solidFill>
                <a:effectLst/>
                <a:latin typeface="system-ui"/>
              </a:rPr>
              <a:t> </a:t>
            </a:r>
            <a:r>
              <a:rPr lang="en-US" sz="4000" b="1" i="0" dirty="0">
                <a:ln>
                  <a:solidFill>
                    <a:schemeClr val="bg1"/>
                  </a:solidFill>
                </a:ln>
                <a:solidFill>
                  <a:srgbClr val="134A84"/>
                </a:solidFill>
                <a:effectLst/>
                <a:latin typeface="system-ui"/>
              </a:rPr>
              <a:t>&amp;</a:t>
            </a:r>
            <a:endParaRPr lang="en-GB" sz="4000" b="1" i="0" dirty="0">
              <a:ln>
                <a:solidFill>
                  <a:schemeClr val="bg1"/>
                </a:solidFill>
              </a:ln>
              <a:solidFill>
                <a:srgbClr val="134A84"/>
              </a:solidFill>
              <a:effectLst/>
              <a:latin typeface="system-ui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GB" sz="4000" b="1" i="0" dirty="0">
                <a:ln>
                  <a:solidFill>
                    <a:schemeClr val="bg1"/>
                  </a:solidFill>
                </a:ln>
                <a:solidFill>
                  <a:srgbClr val="D71F25"/>
                </a:solidFill>
                <a:effectLst/>
                <a:latin typeface="system-ui"/>
              </a:rPr>
              <a:t>Tokenizer</a:t>
            </a:r>
            <a:endParaRPr lang="en-US" sz="4000" b="1" dirty="0">
              <a:solidFill>
                <a:srgbClr val="D71F25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1402121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of blue and red bars&#10;&#10;Description automatically generated">
            <a:extLst>
              <a:ext uri="{FF2B5EF4-FFF2-40B4-BE49-F238E27FC236}">
                <a16:creationId xmlns:a16="http://schemas.microsoft.com/office/drawing/2014/main" id="{93D2A8E2-20FE-C509-C020-1B4EEE57739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63" r="7486"/>
          <a:stretch/>
        </p:blipFill>
        <p:spPr>
          <a:xfrm>
            <a:off x="4027932" y="986825"/>
            <a:ext cx="7853113" cy="525765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414B1CB-1E93-0129-2FD5-A13E2C14930E}"/>
              </a:ext>
            </a:extLst>
          </p:cNvPr>
          <p:cNvSpPr/>
          <p:nvPr/>
        </p:nvSpPr>
        <p:spPr>
          <a:xfrm>
            <a:off x="424815" y="843533"/>
            <a:ext cx="557359" cy="731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1928E34-BAC6-99A1-8EE9-9DF0170C9E3A}"/>
              </a:ext>
            </a:extLst>
          </p:cNvPr>
          <p:cNvCxnSpPr>
            <a:cxnSpLocks/>
          </p:cNvCxnSpPr>
          <p:nvPr/>
        </p:nvCxnSpPr>
        <p:spPr>
          <a:xfrm>
            <a:off x="426529" y="2447862"/>
            <a:ext cx="3304413" cy="0"/>
          </a:xfrm>
          <a:prstGeom prst="line">
            <a:avLst/>
          </a:prstGeom>
          <a:ln w="19050">
            <a:solidFill>
              <a:srgbClr val="C9C9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834C68D-7F04-EA26-9207-BFBFB6A559C5}"/>
              </a:ext>
            </a:extLst>
          </p:cNvPr>
          <p:cNvSpPr txBox="1"/>
          <p:nvPr/>
        </p:nvSpPr>
        <p:spPr>
          <a:xfrm>
            <a:off x="400387" y="1129061"/>
            <a:ext cx="3438144" cy="1245648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GB" sz="4000" b="1" i="0" dirty="0">
                <a:ln>
                  <a:solidFill>
                    <a:schemeClr val="bg1"/>
                  </a:solidFill>
                </a:ln>
                <a:solidFill>
                  <a:srgbClr val="134A84"/>
                </a:solidFill>
                <a:effectLst/>
                <a:latin typeface="system-ui"/>
              </a:rPr>
              <a:t>Type of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GB" sz="4000" b="1" i="0" dirty="0">
                <a:ln>
                  <a:solidFill>
                    <a:schemeClr val="bg1"/>
                  </a:solidFill>
                </a:ln>
                <a:solidFill>
                  <a:srgbClr val="D71F25"/>
                </a:solidFill>
                <a:effectLst/>
                <a:latin typeface="system-ui"/>
              </a:rPr>
              <a:t>Vectorizer</a:t>
            </a:r>
            <a:endParaRPr lang="en-US" sz="4000" b="1" dirty="0">
              <a:solidFill>
                <a:srgbClr val="D71F25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2F34CC-A27B-9973-1915-96A25AD95AF5}"/>
              </a:ext>
            </a:extLst>
          </p:cNvPr>
          <p:cNvSpPr txBox="1"/>
          <p:nvPr/>
        </p:nvSpPr>
        <p:spPr>
          <a:xfrm>
            <a:off x="401149" y="2770636"/>
            <a:ext cx="3438906" cy="373074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4000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Count vectorizer</a:t>
            </a:r>
          </a:p>
          <a:p>
            <a:pPr marL="4000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TF-IDF vectorizer</a:t>
            </a:r>
          </a:p>
          <a:p>
            <a:pPr marL="114300">
              <a:spcAft>
                <a:spcPts val="600"/>
              </a:spcAft>
            </a:pPr>
            <a:endParaRPr lang="en-US" b="1" dirty="0"/>
          </a:p>
          <a:p>
            <a:pPr marL="114300">
              <a:spcAft>
                <a:spcPts val="600"/>
              </a:spcAft>
            </a:pPr>
            <a:endParaRPr lang="en-US" b="1" dirty="0"/>
          </a:p>
          <a:p>
            <a:pPr marL="114300">
              <a:spcAft>
                <a:spcPts val="600"/>
              </a:spcAft>
            </a:pPr>
            <a:endParaRPr lang="en-US" b="1" dirty="0"/>
          </a:p>
          <a:p>
            <a:pPr marL="114300">
              <a:spcAft>
                <a:spcPts val="600"/>
              </a:spcAft>
            </a:pPr>
            <a:endParaRPr lang="en-US" b="1" dirty="0"/>
          </a:p>
          <a:p>
            <a:pPr marL="114300">
              <a:spcAft>
                <a:spcPts val="600"/>
              </a:spcAft>
            </a:pPr>
            <a:r>
              <a:rPr lang="en-US" sz="1600" b="1" dirty="0"/>
              <a:t>The Train score increased     </a:t>
            </a:r>
          </a:p>
          <a:p>
            <a:pPr marL="114300">
              <a:spcAft>
                <a:spcPts val="600"/>
              </a:spcAft>
            </a:pPr>
            <a:r>
              <a:rPr lang="en-US" sz="1600" dirty="0"/>
              <a:t>when using the TF-IDF vectorizer. But not impact with Test Score</a:t>
            </a:r>
          </a:p>
        </p:txBody>
      </p:sp>
    </p:spTree>
    <p:extLst>
      <p:ext uri="{BB962C8B-B14F-4D97-AF65-F5344CB8AC3E}">
        <p14:creationId xmlns:p14="http://schemas.microsoft.com/office/powerpoint/2010/main" val="27743575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414B1CB-1E93-0129-2FD5-A13E2C14930E}"/>
              </a:ext>
            </a:extLst>
          </p:cNvPr>
          <p:cNvSpPr/>
          <p:nvPr/>
        </p:nvSpPr>
        <p:spPr>
          <a:xfrm>
            <a:off x="424815" y="843533"/>
            <a:ext cx="557359" cy="731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1928E34-BAC6-99A1-8EE9-9DF0170C9E3A}"/>
              </a:ext>
            </a:extLst>
          </p:cNvPr>
          <p:cNvCxnSpPr>
            <a:cxnSpLocks/>
          </p:cNvCxnSpPr>
          <p:nvPr/>
        </p:nvCxnSpPr>
        <p:spPr>
          <a:xfrm>
            <a:off x="426529" y="2447862"/>
            <a:ext cx="3304413" cy="0"/>
          </a:xfrm>
          <a:prstGeom prst="line">
            <a:avLst/>
          </a:prstGeom>
          <a:ln w="19050">
            <a:solidFill>
              <a:srgbClr val="C9C9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834C68D-7F04-EA26-9207-BFBFB6A559C5}"/>
              </a:ext>
            </a:extLst>
          </p:cNvPr>
          <p:cNvSpPr txBox="1"/>
          <p:nvPr/>
        </p:nvSpPr>
        <p:spPr>
          <a:xfrm>
            <a:off x="401149" y="1067640"/>
            <a:ext cx="3438144" cy="1234726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GB" sz="4000" b="1" i="0" dirty="0">
                <a:ln>
                  <a:solidFill>
                    <a:schemeClr val="bg1"/>
                  </a:solidFill>
                </a:ln>
                <a:solidFill>
                  <a:srgbClr val="134A84"/>
                </a:solidFill>
                <a:effectLst/>
                <a:latin typeface="system-ui"/>
              </a:rPr>
              <a:t>Type of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GB" sz="4000" b="1" i="0" dirty="0">
                <a:ln>
                  <a:solidFill>
                    <a:schemeClr val="bg1"/>
                  </a:solidFill>
                </a:ln>
                <a:solidFill>
                  <a:srgbClr val="D71F25"/>
                </a:solidFill>
                <a:effectLst/>
                <a:latin typeface="system-ui"/>
              </a:rPr>
              <a:t>Tokenizer</a:t>
            </a:r>
            <a:endParaRPr lang="en-US" sz="4000" b="1" dirty="0">
              <a:solidFill>
                <a:srgbClr val="D71F25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" name="Content Placeholder 6" descr="A graph of different colored bars&#10;&#10;Description automatically generated with medium confidence">
            <a:extLst>
              <a:ext uri="{FF2B5EF4-FFF2-40B4-BE49-F238E27FC236}">
                <a16:creationId xmlns:a16="http://schemas.microsoft.com/office/drawing/2014/main" id="{EF984B26-FE4F-E06B-D741-0C070746F0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63" r="7934"/>
          <a:stretch/>
        </p:blipFill>
        <p:spPr>
          <a:xfrm>
            <a:off x="4000421" y="880110"/>
            <a:ext cx="8068699" cy="538613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D2F34CC-A27B-9973-1915-96A25AD95AF5}"/>
              </a:ext>
            </a:extLst>
          </p:cNvPr>
          <p:cNvSpPr txBox="1"/>
          <p:nvPr/>
        </p:nvSpPr>
        <p:spPr>
          <a:xfrm>
            <a:off x="401149" y="2738856"/>
            <a:ext cx="3329793" cy="373074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4000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None </a:t>
            </a:r>
          </a:p>
          <a:p>
            <a:pPr marL="4000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 err="1"/>
              <a:t>Lemmatizer</a:t>
            </a:r>
            <a:endParaRPr lang="en-US" b="1" dirty="0"/>
          </a:p>
          <a:p>
            <a:pPr marL="4000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Stemmer</a:t>
            </a:r>
          </a:p>
          <a:p>
            <a:pPr marL="114300">
              <a:spcAft>
                <a:spcPts val="600"/>
              </a:spcAft>
            </a:pPr>
            <a:endParaRPr lang="en-US" b="1" dirty="0"/>
          </a:p>
          <a:p>
            <a:pPr marL="114300">
              <a:spcAft>
                <a:spcPts val="600"/>
              </a:spcAft>
            </a:pPr>
            <a:endParaRPr lang="en-US" b="1" dirty="0"/>
          </a:p>
          <a:p>
            <a:pPr marL="114300">
              <a:spcAft>
                <a:spcPts val="600"/>
              </a:spcAft>
            </a:pPr>
            <a:endParaRPr lang="th-TH" sz="1200" b="1" dirty="0"/>
          </a:p>
          <a:p>
            <a:pPr marL="114300">
              <a:spcAft>
                <a:spcPts val="600"/>
              </a:spcAft>
            </a:pPr>
            <a:endParaRPr lang="en-US" sz="1200" b="1" dirty="0"/>
          </a:p>
          <a:p>
            <a:pPr marL="114300">
              <a:spcAft>
                <a:spcPts val="600"/>
              </a:spcAft>
            </a:pPr>
            <a:r>
              <a:rPr lang="en-US" sz="1600" b="1" dirty="0"/>
              <a:t>Not using a tokenizer </a:t>
            </a:r>
            <a:r>
              <a:rPr lang="en-US" sz="1600" dirty="0"/>
              <a:t>resulted in the highest scores for both train and test</a:t>
            </a:r>
            <a:r>
              <a:rPr lang="th-TH" sz="1600" dirty="0"/>
              <a:t>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954780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414B1CB-1E93-0129-2FD5-A13E2C14930E}"/>
              </a:ext>
            </a:extLst>
          </p:cNvPr>
          <p:cNvSpPr/>
          <p:nvPr/>
        </p:nvSpPr>
        <p:spPr>
          <a:xfrm>
            <a:off x="424815" y="843533"/>
            <a:ext cx="557359" cy="731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1928E34-BAC6-99A1-8EE9-9DF0170C9E3A}"/>
              </a:ext>
            </a:extLst>
          </p:cNvPr>
          <p:cNvCxnSpPr>
            <a:cxnSpLocks/>
          </p:cNvCxnSpPr>
          <p:nvPr/>
        </p:nvCxnSpPr>
        <p:spPr>
          <a:xfrm>
            <a:off x="426529" y="2447862"/>
            <a:ext cx="3304413" cy="0"/>
          </a:xfrm>
          <a:prstGeom prst="line">
            <a:avLst/>
          </a:prstGeom>
          <a:ln w="19050">
            <a:solidFill>
              <a:srgbClr val="C9C9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834C68D-7F04-EA26-9207-BFBFB6A559C5}"/>
              </a:ext>
            </a:extLst>
          </p:cNvPr>
          <p:cNvSpPr txBox="1"/>
          <p:nvPr/>
        </p:nvSpPr>
        <p:spPr>
          <a:xfrm>
            <a:off x="401149" y="1046361"/>
            <a:ext cx="3438144" cy="122202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GB" sz="4000" b="1" i="0" dirty="0">
                <a:ln>
                  <a:solidFill>
                    <a:schemeClr val="bg1"/>
                  </a:solidFill>
                </a:ln>
                <a:solidFill>
                  <a:srgbClr val="134A84"/>
                </a:solidFill>
                <a:effectLst/>
                <a:latin typeface="system-ui"/>
              </a:rPr>
              <a:t>Other vectorizer 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GB" sz="4000" b="1" i="0" dirty="0">
                <a:ln>
                  <a:solidFill>
                    <a:schemeClr val="bg1"/>
                  </a:solidFill>
                </a:ln>
                <a:solidFill>
                  <a:srgbClr val="D71F25"/>
                </a:solidFill>
                <a:effectLst/>
                <a:latin typeface="system-ui"/>
              </a:rPr>
              <a:t>Parameters</a:t>
            </a:r>
            <a:endParaRPr lang="en-US" sz="4000" b="1" dirty="0">
              <a:solidFill>
                <a:srgbClr val="D71F25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2F34CC-A27B-9973-1915-96A25AD95AF5}"/>
              </a:ext>
            </a:extLst>
          </p:cNvPr>
          <p:cNvSpPr txBox="1"/>
          <p:nvPr/>
        </p:nvSpPr>
        <p:spPr>
          <a:xfrm>
            <a:off x="401149" y="2738856"/>
            <a:ext cx="3329793" cy="373074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4000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Max features </a:t>
            </a:r>
          </a:p>
          <a:p>
            <a:pPr marL="4000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Max DF</a:t>
            </a:r>
          </a:p>
          <a:p>
            <a:pPr marL="4000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Token pattern</a:t>
            </a:r>
          </a:p>
          <a:p>
            <a:pPr marL="114300">
              <a:spcAft>
                <a:spcPts val="600"/>
              </a:spcAft>
            </a:pPr>
            <a:endParaRPr lang="en-US" b="1" dirty="0"/>
          </a:p>
          <a:p>
            <a:pPr marL="114300">
              <a:spcAft>
                <a:spcPts val="600"/>
              </a:spcAft>
            </a:pPr>
            <a:endParaRPr lang="en-US" b="1" dirty="0"/>
          </a:p>
          <a:p>
            <a:pPr marL="114300">
              <a:spcAft>
                <a:spcPts val="600"/>
              </a:spcAft>
            </a:pPr>
            <a:endParaRPr lang="th-TH" sz="1200" b="1" dirty="0"/>
          </a:p>
          <a:p>
            <a:pPr marL="114300">
              <a:spcAft>
                <a:spcPts val="600"/>
              </a:spcAft>
            </a:pPr>
            <a:endParaRPr lang="en-US" sz="1200" b="1" dirty="0"/>
          </a:p>
          <a:p>
            <a:pPr marL="114300">
              <a:spcAft>
                <a:spcPts val="600"/>
              </a:spcAft>
            </a:pPr>
            <a:r>
              <a:rPr lang="en-US" sz="1600" dirty="0"/>
              <a:t>These parameters  </a:t>
            </a:r>
            <a:r>
              <a:rPr lang="en-US" sz="1600" b="1" dirty="0"/>
              <a:t>did not affect the scores</a:t>
            </a:r>
            <a:r>
              <a:rPr lang="en-US" sz="1600" dirty="0"/>
              <a:t> for any of  the models.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CEF4FB-AF97-643F-5B1D-8FCAB9B94F53}"/>
              </a:ext>
            </a:extLst>
          </p:cNvPr>
          <p:cNvSpPr txBox="1"/>
          <p:nvPr/>
        </p:nvSpPr>
        <p:spPr>
          <a:xfrm>
            <a:off x="5468537" y="1195709"/>
            <a:ext cx="603013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4300">
              <a:spcAft>
                <a:spcPts val="600"/>
              </a:spcAft>
            </a:pPr>
            <a:r>
              <a:rPr lang="en-US" sz="2400" b="1" dirty="0"/>
              <a:t>However, for the Naïve Bayes Model: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09AD009-AC23-2106-F2E4-58A7254105D9}"/>
              </a:ext>
            </a:extLst>
          </p:cNvPr>
          <p:cNvSpPr txBox="1"/>
          <p:nvPr/>
        </p:nvSpPr>
        <p:spPr>
          <a:xfrm>
            <a:off x="5305471" y="5018022"/>
            <a:ext cx="60944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4300">
              <a:spcAft>
                <a:spcPts val="600"/>
              </a:spcAft>
            </a:pPr>
            <a:r>
              <a:rPr lang="en-US" dirty="0"/>
              <a:t>These parameters can help reduce the gap between training and testing scores, resulting in less overfitting.</a:t>
            </a:r>
            <a:endParaRPr lang="en-US" sz="1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E66D9A9-8C6E-CE5D-F0BB-A0D9071C732D}"/>
              </a:ext>
            </a:extLst>
          </p:cNvPr>
          <p:cNvSpPr txBox="1"/>
          <p:nvPr/>
        </p:nvSpPr>
        <p:spPr>
          <a:xfrm>
            <a:off x="6721171" y="2749614"/>
            <a:ext cx="3080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/>
              <a:t> </a:t>
            </a:r>
            <a:endParaRPr lang="en-US" sz="36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48D6AD-2BE9-281C-F693-A2D3DEA34660}"/>
              </a:ext>
            </a:extLst>
          </p:cNvPr>
          <p:cNvSpPr txBox="1"/>
          <p:nvPr/>
        </p:nvSpPr>
        <p:spPr>
          <a:xfrm>
            <a:off x="6196827" y="3351513"/>
            <a:ext cx="10486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/>
              <a:t>(1, 1)</a:t>
            </a:r>
            <a:endParaRPr lang="en-AE" sz="32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C4A286-1920-30D1-1C3D-9E81A34A583F}"/>
              </a:ext>
            </a:extLst>
          </p:cNvPr>
          <p:cNvSpPr txBox="1"/>
          <p:nvPr/>
        </p:nvSpPr>
        <p:spPr>
          <a:xfrm>
            <a:off x="5682264" y="2570138"/>
            <a:ext cx="20778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 err="1">
                <a:solidFill>
                  <a:srgbClr val="004A97"/>
                </a:solidFill>
              </a:rPr>
              <a:t>n_grams</a:t>
            </a:r>
            <a:endParaRPr lang="en-US" sz="36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ED818A-026B-5A91-1ACE-4C7CB9C75DCA}"/>
              </a:ext>
            </a:extLst>
          </p:cNvPr>
          <p:cNvSpPr txBox="1"/>
          <p:nvPr/>
        </p:nvSpPr>
        <p:spPr>
          <a:xfrm>
            <a:off x="9004169" y="2570137"/>
            <a:ext cx="16674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 err="1">
                <a:solidFill>
                  <a:srgbClr val="D41515"/>
                </a:solidFill>
              </a:rPr>
              <a:t>min_df</a:t>
            </a:r>
            <a:endParaRPr lang="en-US" sz="3600" b="1" dirty="0">
              <a:solidFill>
                <a:srgbClr val="D41515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EA7F45D-2EF1-A078-6C3F-0426E6C4E697}"/>
              </a:ext>
            </a:extLst>
          </p:cNvPr>
          <p:cNvSpPr txBox="1"/>
          <p:nvPr/>
        </p:nvSpPr>
        <p:spPr>
          <a:xfrm>
            <a:off x="9626080" y="3351512"/>
            <a:ext cx="4459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/>
              <a:t>3</a:t>
            </a:r>
            <a:endParaRPr lang="en-AE" sz="3200" b="1" dirty="0"/>
          </a:p>
        </p:txBody>
      </p:sp>
    </p:spTree>
    <p:extLst>
      <p:ext uri="{BB962C8B-B14F-4D97-AF65-F5344CB8AC3E}">
        <p14:creationId xmlns:p14="http://schemas.microsoft.com/office/powerpoint/2010/main" val="38744198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414B1CB-1E93-0129-2FD5-A13E2C14930E}"/>
              </a:ext>
            </a:extLst>
          </p:cNvPr>
          <p:cNvSpPr/>
          <p:nvPr/>
        </p:nvSpPr>
        <p:spPr>
          <a:xfrm>
            <a:off x="424815" y="843533"/>
            <a:ext cx="557359" cy="731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1928E34-BAC6-99A1-8EE9-9DF0170C9E3A}"/>
              </a:ext>
            </a:extLst>
          </p:cNvPr>
          <p:cNvCxnSpPr>
            <a:cxnSpLocks/>
          </p:cNvCxnSpPr>
          <p:nvPr/>
        </p:nvCxnSpPr>
        <p:spPr>
          <a:xfrm>
            <a:off x="426529" y="2447862"/>
            <a:ext cx="3304413" cy="0"/>
          </a:xfrm>
          <a:prstGeom prst="line">
            <a:avLst/>
          </a:prstGeom>
          <a:ln w="19050">
            <a:solidFill>
              <a:srgbClr val="C9C9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834C68D-7F04-EA26-9207-BFBFB6A559C5}"/>
              </a:ext>
            </a:extLst>
          </p:cNvPr>
          <p:cNvSpPr txBox="1"/>
          <p:nvPr/>
        </p:nvSpPr>
        <p:spPr>
          <a:xfrm>
            <a:off x="401149" y="1023499"/>
            <a:ext cx="3494195" cy="13429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GB" sz="4000" b="1" i="0" dirty="0">
                <a:ln>
                  <a:solidFill>
                    <a:schemeClr val="bg1"/>
                  </a:solidFill>
                </a:ln>
                <a:solidFill>
                  <a:srgbClr val="134A84"/>
                </a:solidFill>
                <a:effectLst/>
                <a:latin typeface="system-ui"/>
              </a:rPr>
              <a:t>Type of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GB" sz="4000" b="1" i="0" dirty="0">
                <a:ln>
                  <a:solidFill>
                    <a:schemeClr val="bg1"/>
                  </a:solidFill>
                </a:ln>
                <a:solidFill>
                  <a:srgbClr val="D71F25"/>
                </a:solidFill>
                <a:effectLst/>
                <a:latin typeface="system-ui"/>
              </a:rPr>
              <a:t>Classifier</a:t>
            </a:r>
            <a:endParaRPr lang="en-US" sz="4000" b="1" dirty="0">
              <a:solidFill>
                <a:srgbClr val="D71F25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Content Placeholder 6" descr="A graph of blue and orange bars&#10;&#10;Description automatically generated">
            <a:extLst>
              <a:ext uri="{FF2B5EF4-FFF2-40B4-BE49-F238E27FC236}">
                <a16:creationId xmlns:a16="http://schemas.microsoft.com/office/drawing/2014/main" id="{27DBD6AF-1557-DCE6-C241-B9787402ED0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5" t="3677" r="8848" b="1837"/>
          <a:stretch/>
        </p:blipFill>
        <p:spPr>
          <a:xfrm>
            <a:off x="4397522" y="843533"/>
            <a:ext cx="7693894" cy="507263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D2F34CC-A27B-9973-1915-96A25AD95AF5}"/>
              </a:ext>
            </a:extLst>
          </p:cNvPr>
          <p:cNvSpPr txBox="1"/>
          <p:nvPr/>
        </p:nvSpPr>
        <p:spPr>
          <a:xfrm>
            <a:off x="401149" y="2738856"/>
            <a:ext cx="4463459" cy="373074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4000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AdaBoost</a:t>
            </a:r>
          </a:p>
          <a:p>
            <a:pPr marL="4000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Gradient Boosting</a:t>
            </a:r>
          </a:p>
          <a:p>
            <a:pPr marL="4000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Naïve Bayes</a:t>
            </a:r>
          </a:p>
          <a:p>
            <a:pPr marL="114300">
              <a:spcAft>
                <a:spcPts val="600"/>
              </a:spcAft>
            </a:pPr>
            <a:endParaRPr lang="en-US" b="1" dirty="0"/>
          </a:p>
          <a:p>
            <a:pPr marL="114300">
              <a:spcAft>
                <a:spcPts val="600"/>
              </a:spcAft>
            </a:pPr>
            <a:endParaRPr lang="en-US" b="1" dirty="0"/>
          </a:p>
          <a:p>
            <a:pPr marL="114300">
              <a:spcAft>
                <a:spcPts val="600"/>
              </a:spcAft>
            </a:pPr>
            <a:endParaRPr lang="th-TH" sz="1200" b="1" dirty="0"/>
          </a:p>
          <a:p>
            <a:pPr marL="114300">
              <a:spcAft>
                <a:spcPts val="600"/>
              </a:spcAft>
            </a:pPr>
            <a:endParaRPr lang="en-US" sz="1200" b="1" dirty="0"/>
          </a:p>
          <a:p>
            <a:pPr marL="114300">
              <a:spcAft>
                <a:spcPts val="600"/>
              </a:spcAft>
            </a:pPr>
            <a:r>
              <a:rPr lang="en-US" sz="1600" dirty="0"/>
              <a:t>The highest train score</a:t>
            </a:r>
            <a:r>
              <a:rPr lang="en-US" sz="1600" b="1" dirty="0"/>
              <a:t> : Naïve Bayes</a:t>
            </a:r>
          </a:p>
          <a:p>
            <a:pPr marL="114300">
              <a:spcAft>
                <a:spcPts val="600"/>
              </a:spcAft>
            </a:pPr>
            <a:r>
              <a:rPr lang="en-US" sz="1600" dirty="0"/>
              <a:t>The highest test score </a:t>
            </a:r>
            <a:r>
              <a:rPr lang="en-US" sz="1600" b="1" dirty="0"/>
              <a:t>: Gradient Boosting</a:t>
            </a:r>
          </a:p>
          <a:p>
            <a:pPr marL="114300">
              <a:spcAft>
                <a:spcPts val="600"/>
              </a:spcAft>
            </a:pPr>
            <a:r>
              <a:rPr lang="en-US" sz="1600" dirty="0"/>
              <a:t>The least overfit </a:t>
            </a:r>
            <a:r>
              <a:rPr lang="en-US" sz="1600" b="1" dirty="0"/>
              <a:t>: AdaBoost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0458352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797045-A20C-2565-E995-B065F91AA2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Rectangle 82">
            <a:extLst>
              <a:ext uri="{FF2B5EF4-FFF2-40B4-BE49-F238E27FC236}">
                <a16:creationId xmlns:a16="http://schemas.microsoft.com/office/drawing/2014/main" id="{EACA66DF-588A-0615-85FB-B8153E9CF140}"/>
              </a:ext>
            </a:extLst>
          </p:cNvPr>
          <p:cNvSpPr/>
          <p:nvPr/>
        </p:nvSpPr>
        <p:spPr>
          <a:xfrm>
            <a:off x="6549096" y="1537408"/>
            <a:ext cx="3529584" cy="13716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F55A1EE-36A3-08AA-1275-BE95FA672BD9}"/>
              </a:ext>
            </a:extLst>
          </p:cNvPr>
          <p:cNvSpPr/>
          <p:nvPr/>
        </p:nvSpPr>
        <p:spPr>
          <a:xfrm>
            <a:off x="424815" y="843533"/>
            <a:ext cx="557359" cy="731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240123A-54EC-B372-4314-E586D8459057}"/>
              </a:ext>
            </a:extLst>
          </p:cNvPr>
          <p:cNvCxnSpPr>
            <a:cxnSpLocks/>
          </p:cNvCxnSpPr>
          <p:nvPr/>
        </p:nvCxnSpPr>
        <p:spPr>
          <a:xfrm>
            <a:off x="426529" y="2447862"/>
            <a:ext cx="3304413" cy="0"/>
          </a:xfrm>
          <a:prstGeom prst="line">
            <a:avLst/>
          </a:prstGeom>
          <a:ln w="19050">
            <a:solidFill>
              <a:srgbClr val="C9C9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28BB2C9-44FD-1811-5E91-4FA03A2D2214}"/>
              </a:ext>
            </a:extLst>
          </p:cNvPr>
          <p:cNvSpPr txBox="1"/>
          <p:nvPr/>
        </p:nvSpPr>
        <p:spPr>
          <a:xfrm>
            <a:off x="401149" y="1023499"/>
            <a:ext cx="3494195" cy="1342958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GB" sz="3200" b="1" i="0" dirty="0">
                <a:ln>
                  <a:solidFill>
                    <a:schemeClr val="bg1"/>
                  </a:solidFill>
                </a:ln>
                <a:solidFill>
                  <a:srgbClr val="134A84"/>
                </a:solidFill>
                <a:effectLst/>
                <a:latin typeface="system-ui"/>
              </a:rPr>
              <a:t>Best Parameters for tuning </a:t>
            </a:r>
            <a:r>
              <a:rPr lang="en-GB" sz="3200" b="1" i="0" dirty="0">
                <a:ln>
                  <a:solidFill>
                    <a:schemeClr val="bg1"/>
                  </a:solidFill>
                </a:ln>
                <a:solidFill>
                  <a:srgbClr val="D71F25"/>
                </a:solidFill>
                <a:effectLst/>
                <a:latin typeface="system-ui"/>
              </a:rPr>
              <a:t>Gradient Boosting Model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357E716-39DD-4AAB-C874-B542071A90F8}"/>
              </a:ext>
            </a:extLst>
          </p:cNvPr>
          <p:cNvSpPr txBox="1"/>
          <p:nvPr/>
        </p:nvSpPr>
        <p:spPr>
          <a:xfrm>
            <a:off x="401149" y="2738856"/>
            <a:ext cx="4463459" cy="3730742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114300">
              <a:spcAft>
                <a:spcPts val="600"/>
              </a:spcAft>
            </a:pPr>
            <a:r>
              <a:rPr lang="en-US" b="1" dirty="0"/>
              <a:t>Vectorizer Parameters</a:t>
            </a:r>
          </a:p>
          <a:p>
            <a:pPr marL="400050" indent="-285750">
              <a:spcAft>
                <a:spcPts val="600"/>
              </a:spcAft>
              <a:buFontTx/>
              <a:buChar char="-"/>
            </a:pPr>
            <a:r>
              <a:rPr lang="en-US" dirty="0" err="1"/>
              <a:t>max_features</a:t>
            </a:r>
            <a:r>
              <a:rPr lang="en-US" dirty="0"/>
              <a:t> = 5000</a:t>
            </a:r>
          </a:p>
          <a:p>
            <a:pPr marL="400050" indent="-285750">
              <a:spcAft>
                <a:spcPts val="600"/>
              </a:spcAft>
              <a:buFontTx/>
              <a:buChar char="-"/>
            </a:pPr>
            <a:r>
              <a:rPr lang="en-US" dirty="0" err="1"/>
              <a:t>min_df</a:t>
            </a:r>
            <a:r>
              <a:rPr lang="en-US" dirty="0"/>
              <a:t> = 2</a:t>
            </a:r>
          </a:p>
          <a:p>
            <a:pPr marL="400050" indent="-285750">
              <a:spcAft>
                <a:spcPts val="600"/>
              </a:spcAft>
              <a:buFontTx/>
              <a:buChar char="-"/>
            </a:pPr>
            <a:r>
              <a:rPr lang="en-US" dirty="0" err="1"/>
              <a:t>max_df</a:t>
            </a:r>
            <a:r>
              <a:rPr lang="en-US" dirty="0"/>
              <a:t> = 0.8</a:t>
            </a:r>
          </a:p>
          <a:p>
            <a:pPr marL="400050" indent="-285750">
              <a:spcAft>
                <a:spcPts val="600"/>
              </a:spcAft>
              <a:buFontTx/>
              <a:buChar char="-"/>
            </a:pPr>
            <a:r>
              <a:rPr lang="en-US" dirty="0" err="1"/>
              <a:t>ngram_range</a:t>
            </a:r>
            <a:r>
              <a:rPr lang="en-US" dirty="0"/>
              <a:t> = (1,1)</a:t>
            </a:r>
          </a:p>
          <a:p>
            <a:pPr marL="114300">
              <a:spcAft>
                <a:spcPts val="600"/>
              </a:spcAft>
            </a:pPr>
            <a:endParaRPr lang="en-US" b="1" dirty="0"/>
          </a:p>
          <a:p>
            <a:pPr marL="114300">
              <a:spcAft>
                <a:spcPts val="600"/>
              </a:spcAft>
            </a:pPr>
            <a:r>
              <a:rPr lang="en-US" b="1" dirty="0"/>
              <a:t>Model Parameters</a:t>
            </a:r>
          </a:p>
          <a:p>
            <a:pPr marL="400050" indent="-285750">
              <a:spcAft>
                <a:spcPts val="600"/>
              </a:spcAft>
              <a:buFontTx/>
              <a:buChar char="-"/>
            </a:pPr>
            <a:r>
              <a:rPr lang="en-US" dirty="0" err="1"/>
              <a:t>n_estimator</a:t>
            </a:r>
            <a:r>
              <a:rPr lang="en-US" dirty="0"/>
              <a:t> = 50</a:t>
            </a:r>
          </a:p>
          <a:p>
            <a:pPr marL="400050" indent="-285750">
              <a:spcAft>
                <a:spcPts val="600"/>
              </a:spcAft>
              <a:buFontTx/>
              <a:buChar char="-"/>
            </a:pPr>
            <a:r>
              <a:rPr lang="en-US" dirty="0" err="1"/>
              <a:t>max_depth</a:t>
            </a:r>
            <a:r>
              <a:rPr lang="en-US" dirty="0"/>
              <a:t> = 4</a:t>
            </a:r>
          </a:p>
          <a:p>
            <a:pPr marL="400050" indent="-285750">
              <a:spcAft>
                <a:spcPts val="600"/>
              </a:spcAft>
              <a:buFontTx/>
              <a:buChar char="-"/>
            </a:pPr>
            <a:r>
              <a:rPr lang="en-US" dirty="0" err="1"/>
              <a:t>min_sample_leafs</a:t>
            </a:r>
            <a:r>
              <a:rPr lang="en-US" dirty="0"/>
              <a:t> = 2</a:t>
            </a:r>
          </a:p>
          <a:p>
            <a:pPr marL="400050" indent="-285750">
              <a:spcAft>
                <a:spcPts val="600"/>
              </a:spcAft>
              <a:buFontTx/>
              <a:buChar char="-"/>
            </a:pPr>
            <a:r>
              <a:rPr lang="en-US" dirty="0" err="1"/>
              <a:t>learning_rate</a:t>
            </a:r>
            <a:r>
              <a:rPr lang="en-US" dirty="0"/>
              <a:t> = 0.3</a:t>
            </a:r>
          </a:p>
          <a:p>
            <a:pPr marL="114300">
              <a:spcAft>
                <a:spcPts val="600"/>
              </a:spcAft>
            </a:pPr>
            <a:endParaRPr lang="en-US" dirty="0"/>
          </a:p>
          <a:p>
            <a:pPr marL="114300">
              <a:spcAft>
                <a:spcPts val="600"/>
              </a:spcAft>
            </a:pPr>
            <a:endParaRPr lang="en-US" b="1" dirty="0"/>
          </a:p>
          <a:p>
            <a:pPr marL="114300">
              <a:spcAft>
                <a:spcPts val="600"/>
              </a:spcAft>
            </a:pPr>
            <a:endParaRPr lang="en-US" b="1" dirty="0"/>
          </a:p>
          <a:p>
            <a:pPr marL="114300">
              <a:spcAft>
                <a:spcPts val="600"/>
              </a:spcAft>
            </a:pPr>
            <a:endParaRPr lang="en-US" b="1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C7288F3-0C7A-75BF-F3C8-A44EA785980A}"/>
              </a:ext>
            </a:extLst>
          </p:cNvPr>
          <p:cNvGrpSpPr/>
          <p:nvPr/>
        </p:nvGrpSpPr>
        <p:grpSpPr>
          <a:xfrm>
            <a:off x="5682717" y="3808875"/>
            <a:ext cx="2311966" cy="2270091"/>
            <a:chOff x="958507" y="2019334"/>
            <a:chExt cx="2311966" cy="2270091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ED509F02-16AC-62A0-67D7-FFFE122D0BF7}"/>
                </a:ext>
              </a:extLst>
            </p:cNvPr>
            <p:cNvSpPr/>
            <p:nvPr/>
          </p:nvSpPr>
          <p:spPr>
            <a:xfrm>
              <a:off x="2583491" y="2019334"/>
              <a:ext cx="280734" cy="280734"/>
            </a:xfrm>
            <a:prstGeom prst="ellipse">
              <a:avLst/>
            </a:prstGeom>
            <a:solidFill>
              <a:srgbClr val="134A84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E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C198E4CB-BCF1-3DD0-B3FF-B5C8AACE3F0D}"/>
                </a:ext>
              </a:extLst>
            </p:cNvPr>
            <p:cNvSpPr/>
            <p:nvPr/>
          </p:nvSpPr>
          <p:spPr>
            <a:xfrm>
              <a:off x="2583491" y="3014012"/>
              <a:ext cx="280734" cy="280734"/>
            </a:xfrm>
            <a:prstGeom prst="ellipse">
              <a:avLst/>
            </a:prstGeom>
            <a:solidFill>
              <a:srgbClr val="134A84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E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2A857CB-3758-2267-3F71-2C6C797803FB}"/>
                </a:ext>
              </a:extLst>
            </p:cNvPr>
            <p:cNvSpPr/>
            <p:nvPr/>
          </p:nvSpPr>
          <p:spPr>
            <a:xfrm>
              <a:off x="1770999" y="3014012"/>
              <a:ext cx="280734" cy="280734"/>
            </a:xfrm>
            <a:prstGeom prst="ellipse">
              <a:avLst/>
            </a:prstGeom>
            <a:solidFill>
              <a:srgbClr val="D4151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E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0CC9B32-EE05-7096-8E2E-E70D6F1A6BF0}"/>
                </a:ext>
              </a:extLst>
            </p:cNvPr>
            <p:cNvSpPr/>
            <p:nvPr/>
          </p:nvSpPr>
          <p:spPr>
            <a:xfrm>
              <a:off x="958507" y="4008691"/>
              <a:ext cx="280734" cy="280734"/>
            </a:xfrm>
            <a:prstGeom prst="ellipse">
              <a:avLst/>
            </a:prstGeom>
            <a:solidFill>
              <a:srgbClr val="D4151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E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84C3838E-80BD-BA15-994B-E2FA4606D912}"/>
                </a:ext>
              </a:extLst>
            </p:cNvPr>
            <p:cNvSpPr/>
            <p:nvPr/>
          </p:nvSpPr>
          <p:spPr>
            <a:xfrm>
              <a:off x="1770999" y="4008691"/>
              <a:ext cx="280734" cy="280734"/>
            </a:xfrm>
            <a:prstGeom prst="ellipse">
              <a:avLst/>
            </a:prstGeom>
            <a:solidFill>
              <a:srgbClr val="134A84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E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128272A2-C1D8-6283-D350-B11A664CF770}"/>
                </a:ext>
              </a:extLst>
            </p:cNvPr>
            <p:cNvSpPr/>
            <p:nvPr/>
          </p:nvSpPr>
          <p:spPr>
            <a:xfrm>
              <a:off x="2989739" y="2516673"/>
              <a:ext cx="280734" cy="280734"/>
            </a:xfrm>
            <a:prstGeom prst="ellipse">
              <a:avLst/>
            </a:prstGeom>
            <a:solidFill>
              <a:srgbClr val="134A84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E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4CA31D5-1196-1916-8BDB-A0D1E54D8975}"/>
                </a:ext>
              </a:extLst>
            </p:cNvPr>
            <p:cNvSpPr/>
            <p:nvPr/>
          </p:nvSpPr>
          <p:spPr>
            <a:xfrm>
              <a:off x="2177245" y="2516673"/>
              <a:ext cx="280734" cy="280734"/>
            </a:xfrm>
            <a:prstGeom prst="ellipse">
              <a:avLst/>
            </a:prstGeom>
            <a:solidFill>
              <a:srgbClr val="D4151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E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6FB2961D-2E1E-53A5-86A7-B1B1A17BF7AA}"/>
                </a:ext>
              </a:extLst>
            </p:cNvPr>
            <p:cNvSpPr/>
            <p:nvPr/>
          </p:nvSpPr>
          <p:spPr>
            <a:xfrm>
              <a:off x="1364753" y="3511351"/>
              <a:ext cx="280734" cy="280734"/>
            </a:xfrm>
            <a:prstGeom prst="ellipse">
              <a:avLst/>
            </a:prstGeom>
            <a:solidFill>
              <a:srgbClr val="D4151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E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486F4E12-6625-2794-BEEF-F9054BE8277A}"/>
                </a:ext>
              </a:extLst>
            </p:cNvPr>
            <p:cNvSpPr/>
            <p:nvPr/>
          </p:nvSpPr>
          <p:spPr>
            <a:xfrm>
              <a:off x="2177245" y="3511351"/>
              <a:ext cx="280734" cy="280734"/>
            </a:xfrm>
            <a:prstGeom prst="ellipse">
              <a:avLst/>
            </a:prstGeom>
            <a:solidFill>
              <a:srgbClr val="134A84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E"/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B3ACA9CE-8C85-DF9D-C7E5-A4663EC26A00}"/>
                </a:ext>
              </a:extLst>
            </p:cNvPr>
            <p:cNvCxnSpPr>
              <a:cxnSpLocks/>
              <a:stCxn id="4" idx="3"/>
              <a:endCxn id="14" idx="0"/>
            </p:cNvCxnSpPr>
            <p:nvPr/>
          </p:nvCxnSpPr>
          <p:spPr>
            <a:xfrm flipH="1">
              <a:off x="2317612" y="2258955"/>
              <a:ext cx="306992" cy="25771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0821233C-3E85-7AD7-2E0E-C4C301DD5DE7}"/>
                </a:ext>
              </a:extLst>
            </p:cNvPr>
            <p:cNvCxnSpPr>
              <a:cxnSpLocks/>
              <a:stCxn id="4" idx="5"/>
              <a:endCxn id="13" idx="0"/>
            </p:cNvCxnSpPr>
            <p:nvPr/>
          </p:nvCxnSpPr>
          <p:spPr>
            <a:xfrm>
              <a:off x="2823112" y="2258955"/>
              <a:ext cx="306994" cy="25771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71D3D61A-9CE7-0852-06A3-92AC67CB35A2}"/>
                </a:ext>
              </a:extLst>
            </p:cNvPr>
            <p:cNvCxnSpPr>
              <a:cxnSpLocks/>
              <a:stCxn id="14" idx="3"/>
              <a:endCxn id="10" idx="0"/>
            </p:cNvCxnSpPr>
            <p:nvPr/>
          </p:nvCxnSpPr>
          <p:spPr>
            <a:xfrm flipH="1">
              <a:off x="1911366" y="2756294"/>
              <a:ext cx="306992" cy="25771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C53AB283-6C2B-9034-2487-1A2A48F69EFA}"/>
                </a:ext>
              </a:extLst>
            </p:cNvPr>
            <p:cNvCxnSpPr>
              <a:cxnSpLocks/>
              <a:stCxn id="14" idx="5"/>
              <a:endCxn id="5" idx="0"/>
            </p:cNvCxnSpPr>
            <p:nvPr/>
          </p:nvCxnSpPr>
          <p:spPr>
            <a:xfrm>
              <a:off x="2416866" y="2756294"/>
              <a:ext cx="306992" cy="25771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D3B8D99E-449A-B87A-E8D2-5C03DD014B8F}"/>
                </a:ext>
              </a:extLst>
            </p:cNvPr>
            <p:cNvCxnSpPr>
              <a:cxnSpLocks/>
              <a:stCxn id="10" idx="3"/>
              <a:endCxn id="15" idx="0"/>
            </p:cNvCxnSpPr>
            <p:nvPr/>
          </p:nvCxnSpPr>
          <p:spPr>
            <a:xfrm flipH="1">
              <a:off x="1505120" y="3253633"/>
              <a:ext cx="306992" cy="25771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F13FC0B1-5CC7-E542-665D-27CF5894EFAF}"/>
                </a:ext>
              </a:extLst>
            </p:cNvPr>
            <p:cNvCxnSpPr>
              <a:cxnSpLocks/>
              <a:stCxn id="10" idx="5"/>
              <a:endCxn id="16" idx="0"/>
            </p:cNvCxnSpPr>
            <p:nvPr/>
          </p:nvCxnSpPr>
          <p:spPr>
            <a:xfrm>
              <a:off x="2010620" y="3253633"/>
              <a:ext cx="306992" cy="25771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D90046EF-448C-A9EF-A5B2-64B6014B40D5}"/>
                </a:ext>
              </a:extLst>
            </p:cNvPr>
            <p:cNvCxnSpPr>
              <a:cxnSpLocks/>
              <a:stCxn id="15" idx="3"/>
              <a:endCxn id="11" idx="0"/>
            </p:cNvCxnSpPr>
            <p:nvPr/>
          </p:nvCxnSpPr>
          <p:spPr>
            <a:xfrm flipH="1">
              <a:off x="1098874" y="3750972"/>
              <a:ext cx="306992" cy="25771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0A4B6559-5CF3-E41E-0138-3E0A85B1FC98}"/>
                </a:ext>
              </a:extLst>
            </p:cNvPr>
            <p:cNvCxnSpPr>
              <a:cxnSpLocks/>
              <a:stCxn id="15" idx="5"/>
              <a:endCxn id="12" idx="0"/>
            </p:cNvCxnSpPr>
            <p:nvPr/>
          </p:nvCxnSpPr>
          <p:spPr>
            <a:xfrm>
              <a:off x="1604374" y="3750972"/>
              <a:ext cx="306992" cy="25771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036E81AE-5A27-EB78-B37C-29E4E1336EBE}"/>
              </a:ext>
            </a:extLst>
          </p:cNvPr>
          <p:cNvSpPr txBox="1"/>
          <p:nvPr/>
        </p:nvSpPr>
        <p:spPr>
          <a:xfrm>
            <a:off x="8198159" y="4803552"/>
            <a:ext cx="7649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50</a:t>
            </a:r>
            <a:endParaRPr lang="en-AE" sz="3600" dirty="0"/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75D7E6E5-0B18-0884-F298-DF6A573D1E4C}"/>
              </a:ext>
            </a:extLst>
          </p:cNvPr>
          <p:cNvCxnSpPr>
            <a:cxnSpLocks/>
            <a:endCxn id="16" idx="5"/>
          </p:cNvCxnSpPr>
          <p:nvPr/>
        </p:nvCxnSpPr>
        <p:spPr>
          <a:xfrm flipH="1" flipV="1">
            <a:off x="7141076" y="5540513"/>
            <a:ext cx="447359" cy="406709"/>
          </a:xfrm>
          <a:prstGeom prst="straightConnector1">
            <a:avLst/>
          </a:prstGeom>
          <a:ln>
            <a:prstDash val="lg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9EB9E204-490B-9B60-6DC2-0811F8FC3AA9}"/>
              </a:ext>
            </a:extLst>
          </p:cNvPr>
          <p:cNvCxnSpPr>
            <a:cxnSpLocks/>
            <a:endCxn id="12" idx="6"/>
          </p:cNvCxnSpPr>
          <p:nvPr/>
        </p:nvCxnSpPr>
        <p:spPr>
          <a:xfrm flipH="1" flipV="1">
            <a:off x="6775943" y="5938599"/>
            <a:ext cx="812492" cy="8623"/>
          </a:xfrm>
          <a:prstGeom prst="straightConnector1">
            <a:avLst/>
          </a:prstGeom>
          <a:ln>
            <a:prstDash val="lg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2309EF20-1887-DE0C-0342-BA43CC01A45A}"/>
              </a:ext>
            </a:extLst>
          </p:cNvPr>
          <p:cNvCxnSpPr>
            <a:cxnSpLocks/>
            <a:endCxn id="11" idx="6"/>
          </p:cNvCxnSpPr>
          <p:nvPr/>
        </p:nvCxnSpPr>
        <p:spPr>
          <a:xfrm flipH="1" flipV="1">
            <a:off x="5963451" y="5938599"/>
            <a:ext cx="1624984" cy="8623"/>
          </a:xfrm>
          <a:prstGeom prst="straightConnector1">
            <a:avLst/>
          </a:prstGeom>
          <a:ln>
            <a:prstDash val="lg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772699C1-84FE-5B3B-E84D-53ECCC198CDE}"/>
              </a:ext>
            </a:extLst>
          </p:cNvPr>
          <p:cNvCxnSpPr>
            <a:cxnSpLocks/>
            <a:endCxn id="5" idx="5"/>
          </p:cNvCxnSpPr>
          <p:nvPr/>
        </p:nvCxnSpPr>
        <p:spPr>
          <a:xfrm flipH="1" flipV="1">
            <a:off x="7547322" y="5043174"/>
            <a:ext cx="41113" cy="904048"/>
          </a:xfrm>
          <a:prstGeom prst="straightConnector1">
            <a:avLst/>
          </a:prstGeom>
          <a:ln>
            <a:prstDash val="lg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0D519A03-AE7F-3FC5-A873-F0889EB3B189}"/>
              </a:ext>
            </a:extLst>
          </p:cNvPr>
          <p:cNvCxnSpPr>
            <a:cxnSpLocks/>
            <a:endCxn id="13" idx="4"/>
          </p:cNvCxnSpPr>
          <p:nvPr/>
        </p:nvCxnSpPr>
        <p:spPr>
          <a:xfrm flipV="1">
            <a:off x="7588435" y="4586948"/>
            <a:ext cx="265881" cy="1360274"/>
          </a:xfrm>
          <a:prstGeom prst="straightConnector1">
            <a:avLst/>
          </a:prstGeom>
          <a:ln>
            <a:prstDash val="lg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75" name="Group 74">
            <a:extLst>
              <a:ext uri="{FF2B5EF4-FFF2-40B4-BE49-F238E27FC236}">
                <a16:creationId xmlns:a16="http://schemas.microsoft.com/office/drawing/2014/main" id="{D9C61DAD-1B92-6BF2-6F3E-C74E20D2E994}"/>
              </a:ext>
            </a:extLst>
          </p:cNvPr>
          <p:cNvGrpSpPr/>
          <p:nvPr/>
        </p:nvGrpSpPr>
        <p:grpSpPr>
          <a:xfrm>
            <a:off x="9181910" y="4315003"/>
            <a:ext cx="1586904" cy="1714060"/>
            <a:chOff x="9556579" y="4321331"/>
            <a:chExt cx="1586904" cy="1714060"/>
          </a:xfrm>
        </p:grpSpPr>
        <p:sp>
          <p:nvSpPr>
            <p:cNvPr id="67" name="Arc 66">
              <a:extLst>
                <a:ext uri="{FF2B5EF4-FFF2-40B4-BE49-F238E27FC236}">
                  <a16:creationId xmlns:a16="http://schemas.microsoft.com/office/drawing/2014/main" id="{99DF7A1E-983E-F18A-6C2F-6F2D384BC065}"/>
                </a:ext>
              </a:extLst>
            </p:cNvPr>
            <p:cNvSpPr/>
            <p:nvPr/>
          </p:nvSpPr>
          <p:spPr>
            <a:xfrm>
              <a:off x="9556579" y="4321331"/>
              <a:ext cx="1517904" cy="1714060"/>
            </a:xfrm>
            <a:prstGeom prst="arc">
              <a:avLst>
                <a:gd name="adj1" fmla="val 19671351"/>
                <a:gd name="adj2" fmla="val 7474757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AE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B997A8A4-BCB6-8A10-302C-C2E4AA71F2C5}"/>
                </a:ext>
              </a:extLst>
            </p:cNvPr>
            <p:cNvSpPr/>
            <p:nvPr/>
          </p:nvSpPr>
          <p:spPr>
            <a:xfrm>
              <a:off x="11005483" y="5001966"/>
              <a:ext cx="138000" cy="138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E"/>
            </a:p>
          </p:txBody>
        </p: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569317F5-234A-3441-98DE-0A48A2471A27}"/>
                </a:ext>
              </a:extLst>
            </p:cNvPr>
            <p:cNvCxnSpPr>
              <a:cxnSpLocks/>
              <a:stCxn id="68" idx="4"/>
            </p:cNvCxnSpPr>
            <p:nvPr/>
          </p:nvCxnSpPr>
          <p:spPr>
            <a:xfrm flipH="1">
              <a:off x="10903548" y="5139966"/>
              <a:ext cx="170935" cy="44798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4DBC516C-96F2-A5D5-F1C8-EDC4A1BCA64D}"/>
                </a:ext>
              </a:extLst>
            </p:cNvPr>
            <p:cNvSpPr txBox="1"/>
            <p:nvPr/>
          </p:nvSpPr>
          <p:spPr>
            <a:xfrm>
              <a:off x="10384015" y="5024305"/>
              <a:ext cx="529312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0.3</a:t>
              </a:r>
              <a:endParaRPr lang="en-AE" dirty="0"/>
            </a:p>
          </p:txBody>
        </p:sp>
      </p:grpSp>
      <p:pic>
        <p:nvPicPr>
          <p:cNvPr id="79" name="Graphic 78" descr="Table with solid fill">
            <a:extLst>
              <a:ext uri="{FF2B5EF4-FFF2-40B4-BE49-F238E27FC236}">
                <a16:creationId xmlns:a16="http://schemas.microsoft.com/office/drawing/2014/main" id="{518B2C6D-54FB-0F5F-183C-1DC70E09FD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24113" y="1314999"/>
            <a:ext cx="914400" cy="914400"/>
          </a:xfrm>
          <a:prstGeom prst="rect">
            <a:avLst/>
          </a:prstGeom>
        </p:spPr>
      </p:pic>
      <p:pic>
        <p:nvPicPr>
          <p:cNvPr id="80" name="Graphic 79" descr="Table with solid fill">
            <a:extLst>
              <a:ext uri="{FF2B5EF4-FFF2-40B4-BE49-F238E27FC236}">
                <a16:creationId xmlns:a16="http://schemas.microsoft.com/office/drawing/2014/main" id="{398E1CF3-A280-CFA3-5AD6-E559AF6B65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23982" y="1314999"/>
            <a:ext cx="914400" cy="914400"/>
          </a:xfrm>
          <a:prstGeom prst="rect">
            <a:avLst/>
          </a:prstGeom>
        </p:spPr>
      </p:pic>
      <p:pic>
        <p:nvPicPr>
          <p:cNvPr id="81" name="Graphic 80" descr="Table with solid fill">
            <a:extLst>
              <a:ext uri="{FF2B5EF4-FFF2-40B4-BE49-F238E27FC236}">
                <a16:creationId xmlns:a16="http://schemas.microsoft.com/office/drawing/2014/main" id="{52257F71-E1BF-F0EB-60EF-3B7178902A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89902" y="1315000"/>
            <a:ext cx="914400" cy="914400"/>
          </a:xfrm>
          <a:prstGeom prst="rect">
            <a:avLst/>
          </a:prstGeom>
        </p:spPr>
      </p:pic>
      <p:pic>
        <p:nvPicPr>
          <p:cNvPr id="82" name="Graphic 81" descr="Table with solid fill">
            <a:extLst>
              <a:ext uri="{FF2B5EF4-FFF2-40B4-BE49-F238E27FC236}">
                <a16:creationId xmlns:a16="http://schemas.microsoft.com/office/drawing/2014/main" id="{DE3EF04B-59C9-1740-971B-6A2AA02E14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89771" y="1315000"/>
            <a:ext cx="914400" cy="914400"/>
          </a:xfrm>
          <a:prstGeom prst="rect">
            <a:avLst/>
          </a:prstGeom>
        </p:spPr>
      </p:pic>
      <p:sp>
        <p:nvSpPr>
          <p:cNvPr id="84" name="Right Brace 83">
            <a:extLst>
              <a:ext uri="{FF2B5EF4-FFF2-40B4-BE49-F238E27FC236}">
                <a16:creationId xmlns:a16="http://schemas.microsoft.com/office/drawing/2014/main" id="{4FE29EE7-79E4-243C-9C92-8A78228BEEEF}"/>
              </a:ext>
            </a:extLst>
          </p:cNvPr>
          <p:cNvSpPr/>
          <p:nvPr/>
        </p:nvSpPr>
        <p:spPr>
          <a:xfrm rot="16200000">
            <a:off x="8148273" y="-484094"/>
            <a:ext cx="315982" cy="3544834"/>
          </a:xfrm>
          <a:prstGeom prst="rightBrace">
            <a:avLst>
              <a:gd name="adj1" fmla="val 84785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6B07DFA9-6579-BEC9-44CF-D3BFF7CECF30}"/>
              </a:ext>
            </a:extLst>
          </p:cNvPr>
          <p:cNvSpPr txBox="1"/>
          <p:nvPr/>
        </p:nvSpPr>
        <p:spPr>
          <a:xfrm>
            <a:off x="7506732" y="761279"/>
            <a:ext cx="21563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&lt;= 5000 unigrams</a:t>
            </a:r>
            <a:endParaRPr lang="en-AE" dirty="0"/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EFFBBD27-0E30-55DA-C0AC-DC75B97790A7}"/>
              </a:ext>
            </a:extLst>
          </p:cNvPr>
          <p:cNvCxnSpPr/>
          <p:nvPr/>
        </p:nvCxnSpPr>
        <p:spPr>
          <a:xfrm flipV="1">
            <a:off x="6674214" y="2130655"/>
            <a:ext cx="0" cy="4711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FB4D51E3-809D-97E4-53B9-8AA74A41B457}"/>
              </a:ext>
            </a:extLst>
          </p:cNvPr>
          <p:cNvSpPr txBox="1"/>
          <p:nvPr/>
        </p:nvSpPr>
        <p:spPr>
          <a:xfrm>
            <a:off x="6229330" y="2569950"/>
            <a:ext cx="44634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Words appearing in at least 2 documents but in no more than 80% of all documents</a:t>
            </a:r>
          </a:p>
        </p:txBody>
      </p: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63291735-9C62-1B3E-FCB6-A6DFEDEEA039}"/>
              </a:ext>
            </a:extLst>
          </p:cNvPr>
          <p:cNvCxnSpPr/>
          <p:nvPr/>
        </p:nvCxnSpPr>
        <p:spPr>
          <a:xfrm flipV="1">
            <a:off x="9734406" y="2115733"/>
            <a:ext cx="0" cy="4711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104D7E5A-68A0-9017-369A-BBA245DD488C}"/>
              </a:ext>
            </a:extLst>
          </p:cNvPr>
          <p:cNvSpPr txBox="1"/>
          <p:nvPr/>
        </p:nvSpPr>
        <p:spPr>
          <a:xfrm>
            <a:off x="9589958" y="6013174"/>
            <a:ext cx="12330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learning rate</a:t>
            </a:r>
            <a:endParaRPr lang="en-AE" sz="1400" dirty="0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C07950A0-F2DF-CFB8-FDDE-672AE09992AC}"/>
              </a:ext>
            </a:extLst>
          </p:cNvPr>
          <p:cNvSpPr txBox="1"/>
          <p:nvPr/>
        </p:nvSpPr>
        <p:spPr>
          <a:xfrm>
            <a:off x="7878006" y="5259347"/>
            <a:ext cx="14205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Trees in model</a:t>
            </a:r>
            <a:endParaRPr lang="en-AE" sz="1400" dirty="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92F15C3E-660F-03C6-38EF-FB08ECD111B5}"/>
              </a:ext>
            </a:extLst>
          </p:cNvPr>
          <p:cNvSpPr txBox="1"/>
          <p:nvPr/>
        </p:nvSpPr>
        <p:spPr>
          <a:xfrm>
            <a:off x="7395044" y="5959891"/>
            <a:ext cx="68480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/>
              <a:t>At least</a:t>
            </a:r>
          </a:p>
          <a:p>
            <a:pPr algn="ctr"/>
            <a:r>
              <a:rPr lang="en-US" sz="1100" dirty="0"/>
              <a:t>2 docs</a:t>
            </a:r>
            <a:endParaRPr lang="en-AE" sz="1100" dirty="0"/>
          </a:p>
        </p:txBody>
      </p:sp>
    </p:spTree>
    <p:extLst>
      <p:ext uri="{BB962C8B-B14F-4D97-AF65-F5344CB8AC3E}">
        <p14:creationId xmlns:p14="http://schemas.microsoft.com/office/powerpoint/2010/main" val="28942445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A4ED790-A6D6-6B4A-F5F6-178DB31AC55E}"/>
              </a:ext>
            </a:extLst>
          </p:cNvPr>
          <p:cNvSpPr txBox="1"/>
          <p:nvPr/>
        </p:nvSpPr>
        <p:spPr>
          <a:xfrm>
            <a:off x="729968" y="2891776"/>
            <a:ext cx="12650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Accuracy </a:t>
            </a:r>
            <a:endParaRPr lang="en-A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FB4568-EB5D-598D-2B6A-95C4334FB069}"/>
              </a:ext>
            </a:extLst>
          </p:cNvPr>
          <p:cNvSpPr txBox="1"/>
          <p:nvPr/>
        </p:nvSpPr>
        <p:spPr>
          <a:xfrm>
            <a:off x="734054" y="3676470"/>
            <a:ext cx="1237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Precision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2BB077-8130-D10D-980B-F9D5F98DCC76}"/>
              </a:ext>
            </a:extLst>
          </p:cNvPr>
          <p:cNvSpPr txBox="1"/>
          <p:nvPr/>
        </p:nvSpPr>
        <p:spPr>
          <a:xfrm>
            <a:off x="728698" y="4417870"/>
            <a:ext cx="845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Recall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2C267D9-D7C7-ED6C-97C3-FE14B86BE7E8}"/>
              </a:ext>
            </a:extLst>
          </p:cNvPr>
          <p:cNvSpPr txBox="1"/>
          <p:nvPr/>
        </p:nvSpPr>
        <p:spPr>
          <a:xfrm>
            <a:off x="728698" y="5190928"/>
            <a:ext cx="1306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Specificity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08941F6-DE9D-499A-3E7B-DC9E63D0C6FF}"/>
              </a:ext>
            </a:extLst>
          </p:cNvPr>
          <p:cNvSpPr txBox="1"/>
          <p:nvPr/>
        </p:nvSpPr>
        <p:spPr>
          <a:xfrm>
            <a:off x="728698" y="5932328"/>
            <a:ext cx="10903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F1 score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083649D-8C96-3E0A-EB1F-2F77EE15E7F8}"/>
              </a:ext>
            </a:extLst>
          </p:cNvPr>
          <p:cNvSpPr/>
          <p:nvPr/>
        </p:nvSpPr>
        <p:spPr>
          <a:xfrm>
            <a:off x="424815" y="843533"/>
            <a:ext cx="557359" cy="731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6014350-E70E-CA96-CC70-7F20A3FD8477}"/>
              </a:ext>
            </a:extLst>
          </p:cNvPr>
          <p:cNvCxnSpPr>
            <a:cxnSpLocks/>
          </p:cNvCxnSpPr>
          <p:nvPr/>
        </p:nvCxnSpPr>
        <p:spPr>
          <a:xfrm>
            <a:off x="426529" y="2447862"/>
            <a:ext cx="3304413" cy="0"/>
          </a:xfrm>
          <a:prstGeom prst="line">
            <a:avLst/>
          </a:prstGeom>
          <a:ln w="19050">
            <a:solidFill>
              <a:srgbClr val="C9C9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5C01F42E-1CC3-8FDC-2EDA-3380D34F7357}"/>
              </a:ext>
            </a:extLst>
          </p:cNvPr>
          <p:cNvSpPr txBox="1"/>
          <p:nvPr/>
        </p:nvSpPr>
        <p:spPr>
          <a:xfrm>
            <a:off x="390329" y="1042429"/>
            <a:ext cx="3494195" cy="132838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GB" sz="4000" b="1" i="0" dirty="0">
                <a:ln>
                  <a:solidFill>
                    <a:schemeClr val="bg1"/>
                  </a:solidFill>
                </a:ln>
                <a:solidFill>
                  <a:srgbClr val="134A84"/>
                </a:solidFill>
                <a:effectLst/>
                <a:latin typeface="system-ui"/>
              </a:rPr>
              <a:t>Application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GB" sz="4000" b="1" i="0" dirty="0">
                <a:ln>
                  <a:solidFill>
                    <a:schemeClr val="bg1"/>
                  </a:solidFill>
                </a:ln>
                <a:solidFill>
                  <a:srgbClr val="D71F25"/>
                </a:solidFill>
                <a:effectLst/>
                <a:latin typeface="system-ui"/>
              </a:rPr>
              <a:t>Use Case</a:t>
            </a:r>
            <a:endParaRPr lang="en-US" sz="4000" b="1" dirty="0">
              <a:solidFill>
                <a:srgbClr val="D71F25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811E991-F794-84A5-A7EA-EF4D82EECF98}"/>
              </a:ext>
            </a:extLst>
          </p:cNvPr>
          <p:cNvCxnSpPr>
            <a:cxnSpLocks/>
          </p:cNvCxnSpPr>
          <p:nvPr/>
        </p:nvCxnSpPr>
        <p:spPr>
          <a:xfrm>
            <a:off x="7828786" y="896381"/>
            <a:ext cx="2" cy="521905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BA88BD0-6571-C30F-3096-D5D9766AFCB9}"/>
              </a:ext>
            </a:extLst>
          </p:cNvPr>
          <p:cNvCxnSpPr>
            <a:cxnSpLocks/>
          </p:cNvCxnSpPr>
          <p:nvPr/>
        </p:nvCxnSpPr>
        <p:spPr>
          <a:xfrm rot="5400000">
            <a:off x="7725156" y="557138"/>
            <a:ext cx="0" cy="5685862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6365B282-D261-E848-7970-CFD44DCFC4BB}"/>
              </a:ext>
            </a:extLst>
          </p:cNvPr>
          <p:cNvSpPr txBox="1"/>
          <p:nvPr/>
        </p:nvSpPr>
        <p:spPr>
          <a:xfrm>
            <a:off x="10577230" y="3215403"/>
            <a:ext cx="1045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Actual</a:t>
            </a:r>
            <a:endParaRPr lang="en-AE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15399BB-FEFD-0E4A-3AF6-713C5F079A35}"/>
              </a:ext>
            </a:extLst>
          </p:cNvPr>
          <p:cNvSpPr txBox="1"/>
          <p:nvPr/>
        </p:nvSpPr>
        <p:spPr>
          <a:xfrm>
            <a:off x="7372732" y="241522"/>
            <a:ext cx="1045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Predict</a:t>
            </a:r>
            <a:endParaRPr lang="en-AE" dirty="0"/>
          </a:p>
        </p:txBody>
      </p:sp>
      <p:pic>
        <p:nvPicPr>
          <p:cNvPr id="1026" name="Picture 2" descr="Flag of the Olympic Games | Colors, Rings, Meaning &amp; History | Britannica">
            <a:extLst>
              <a:ext uri="{FF2B5EF4-FFF2-40B4-BE49-F238E27FC236}">
                <a16:creationId xmlns:a16="http://schemas.microsoft.com/office/drawing/2014/main" id="{0EC3E3EA-E335-CA2A-7992-F7E36F1566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29" t="13361" r="5881" b="14639"/>
          <a:stretch/>
        </p:blipFill>
        <p:spPr bwMode="auto">
          <a:xfrm>
            <a:off x="4939268" y="3912613"/>
            <a:ext cx="1135996" cy="646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NBA png images | PNGWing">
            <a:extLst>
              <a:ext uri="{FF2B5EF4-FFF2-40B4-BE49-F238E27FC236}">
                <a16:creationId xmlns:a16="http://schemas.microsoft.com/office/drawing/2014/main" id="{61A93751-40EF-490D-051C-0DF8B2D93A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152" b="96196" l="10000" r="90000">
                        <a14:foregroundMark x1="43587" y1="12391" x2="63043" y2="68152"/>
                        <a14:foregroundMark x1="63043" y1="68152" x2="64565" y2="82174"/>
                        <a14:foregroundMark x1="62609" y1="7065" x2="40652" y2="51413"/>
                        <a14:foregroundMark x1="35761" y1="6522" x2="59674" y2="7065"/>
                        <a14:foregroundMark x1="49891" y1="18804" x2="39674" y2="38804"/>
                        <a14:foregroundMark x1="43587" y1="32935" x2="50870" y2="77826"/>
                        <a14:foregroundMark x1="53370" y1="58261" x2="55326" y2="82609"/>
                        <a14:foregroundMark x1="59239" y1="41196" x2="61630" y2="85543"/>
                        <a14:foregroundMark x1="55326" y1="25543" x2="65543" y2="61630"/>
                        <a14:foregroundMark x1="63587" y1="35326" x2="63152" y2="55326"/>
                        <a14:foregroundMark x1="60217" y1="17826" x2="58696" y2="53913"/>
                        <a14:foregroundMark x1="58696" y1="53913" x2="57717" y2="54891"/>
                        <a14:foregroundMark x1="50870" y1="7500" x2="52826" y2="13913"/>
                        <a14:foregroundMark x1="53804" y1="4565" x2="50435" y2="13370"/>
                        <a14:foregroundMark x1="37717" y1="20217" x2="36739" y2="55870"/>
                        <a14:foregroundMark x1="66957" y1="51413" x2="65109" y2="57826"/>
                        <a14:foregroundMark x1="39239" y1="86522" x2="55326" y2="89457"/>
                        <a14:foregroundMark x1="39239" y1="96304" x2="64565" y2="95870"/>
                        <a14:foregroundMark x1="45543" y1="84565" x2="45543" y2="90978"/>
                        <a14:foregroundMark x1="37283" y1="83152" x2="37283" y2="90000"/>
                        <a14:foregroundMark x1="37283" y1="81196" x2="34783" y2="89022"/>
                        <a14:foregroundMark x1="66522" y1="3152" x2="67391" y2="8587"/>
                        <a14:foregroundMark x1="69674" y1="6196" x2="69565" y2="53696"/>
                        <a14:foregroundMark x1="48152" y1="42500" x2="50109" y2="62935"/>
                        <a14:foregroundMark x1="41304" y1="82826" x2="46848" y2="85000"/>
                        <a14:foregroundMark x1="68261" y1="91087" x2="61196" y2="8967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6751" y="3744432"/>
            <a:ext cx="1147414" cy="1147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FAE5CFD8-1478-C1D6-3E08-B17C45150A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8085" y="1856619"/>
            <a:ext cx="907726" cy="851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Yum Brands plans to spin off China business | whas11.com">
            <a:extLst>
              <a:ext uri="{FF2B5EF4-FFF2-40B4-BE49-F238E27FC236}">
                <a16:creationId xmlns:a16="http://schemas.microsoft.com/office/drawing/2014/main" id="{8B2F2795-9A8D-65F8-BD6F-8A9C676DFD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8085" y="3722169"/>
            <a:ext cx="1151985" cy="863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0AB2F741-19FD-7C69-E8AA-84DC315D94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9519" y="4964469"/>
            <a:ext cx="971320" cy="921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NFL Logo (National Football League), symbol, meaning, history, PNG, brand">
            <a:extLst>
              <a:ext uri="{FF2B5EF4-FFF2-40B4-BE49-F238E27FC236}">
                <a16:creationId xmlns:a16="http://schemas.microsoft.com/office/drawing/2014/main" id="{0B196884-548F-2361-DF97-F01CC8B76A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74" r="24559"/>
          <a:stretch/>
        </p:blipFill>
        <p:spPr bwMode="auto">
          <a:xfrm>
            <a:off x="8697400" y="4800348"/>
            <a:ext cx="913999" cy="989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Disney Logo Meaning, Symbolism, Design, and History | HipFonts">
            <a:extLst>
              <a:ext uri="{FF2B5EF4-FFF2-40B4-BE49-F238E27FC236}">
                <a16:creationId xmlns:a16="http://schemas.microsoft.com/office/drawing/2014/main" id="{26787120-F2F8-8234-24D8-16DEA4E74B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5510" y="5062304"/>
            <a:ext cx="1085087" cy="69179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HD Cold Coca Cola Classic Can PNG | Citypng">
            <a:extLst>
              <a:ext uri="{FF2B5EF4-FFF2-40B4-BE49-F238E27FC236}">
                <a16:creationId xmlns:a16="http://schemas.microsoft.com/office/drawing/2014/main" id="{0BDAD9FC-D170-B44F-69D7-EAD34D6009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6000" b="92375" l="10000" r="90000">
                        <a14:foregroundMark x1="49500" y1="14875" x2="57125" y2="66875"/>
                        <a14:foregroundMark x1="63000" y1="12000" x2="68875" y2="72375"/>
                        <a14:foregroundMark x1="68875" y1="72375" x2="61625" y2="90000"/>
                        <a14:foregroundMark x1="61625" y1="90000" x2="38625" y2="92375"/>
                        <a14:foregroundMark x1="38625" y1="92375" x2="41875" y2="17000"/>
                        <a14:foregroundMark x1="41875" y1="17000" x2="45375" y2="86500"/>
                        <a14:foregroundMark x1="38875" y1="7625" x2="50125" y2="7625"/>
                        <a14:foregroundMark x1="50125" y1="7625" x2="57500" y2="6750"/>
                        <a14:foregroundMark x1="57500" y1="6750" x2="57625" y2="6750"/>
                        <a14:foregroundMark x1="39250" y1="18125" x2="49000" y2="47125"/>
                        <a14:foregroundMark x1="49000" y1="47125" x2="50375" y2="48375"/>
                        <a14:foregroundMark x1="34375" y1="27125" x2="40250" y2="29375"/>
                        <a14:foregroundMark x1="32125" y1="7500" x2="65250" y2="7500"/>
                        <a14:foregroundMark x1="37750" y1="7125" x2="47375" y2="7125"/>
                        <a14:foregroundMark x1="47375" y1="7125" x2="56250" y2="7125"/>
                        <a14:foregroundMark x1="56250" y1="7125" x2="67500" y2="7125"/>
                        <a14:foregroundMark x1="40500" y1="6375" x2="51375" y2="6375"/>
                        <a14:foregroundMark x1="51375" y1="6375" x2="58500" y2="6625"/>
                        <a14:foregroundMark x1="58500" y1="6625" x2="59875" y2="6500"/>
                        <a14:foregroundMark x1="42125" y1="6125" x2="42125" y2="6125"/>
                        <a14:foregroundMark x1="43375" y1="6250" x2="43375" y2="6250"/>
                        <a14:foregroundMark x1="60500" y1="6250" x2="60500" y2="6250"/>
                        <a14:foregroundMark x1="60375" y1="6000" x2="60375" y2="6000"/>
                        <a14:foregroundMark x1="38000" y1="6375" x2="38000" y2="63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0969" y="3111652"/>
            <a:ext cx="698499" cy="698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2" descr="HD Cold Coca Cola Classic Can PNG | Citypng">
            <a:extLst>
              <a:ext uri="{FF2B5EF4-FFF2-40B4-BE49-F238E27FC236}">
                <a16:creationId xmlns:a16="http://schemas.microsoft.com/office/drawing/2014/main" id="{903FF320-615A-51C7-2673-679615A01B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6000" b="92375" l="10000" r="90000">
                        <a14:foregroundMark x1="49500" y1="14875" x2="57125" y2="66875"/>
                        <a14:foregroundMark x1="63000" y1="12000" x2="68875" y2="72375"/>
                        <a14:foregroundMark x1="68875" y1="72375" x2="61625" y2="90000"/>
                        <a14:foregroundMark x1="61625" y1="90000" x2="38625" y2="92375"/>
                        <a14:foregroundMark x1="38625" y1="92375" x2="41875" y2="17000"/>
                        <a14:foregroundMark x1="41875" y1="17000" x2="45375" y2="86500"/>
                        <a14:foregroundMark x1="38875" y1="7625" x2="50125" y2="7625"/>
                        <a14:foregroundMark x1="50125" y1="7625" x2="57500" y2="6750"/>
                        <a14:foregroundMark x1="57500" y1="6750" x2="57625" y2="6750"/>
                        <a14:foregroundMark x1="39250" y1="18125" x2="49000" y2="47125"/>
                        <a14:foregroundMark x1="49000" y1="47125" x2="50375" y2="48375"/>
                        <a14:foregroundMark x1="34375" y1="27125" x2="40250" y2="29375"/>
                        <a14:foregroundMark x1="32125" y1="7500" x2="65250" y2="7500"/>
                        <a14:foregroundMark x1="37750" y1="7125" x2="47375" y2="7125"/>
                        <a14:foregroundMark x1="47375" y1="7125" x2="56250" y2="7125"/>
                        <a14:foregroundMark x1="56250" y1="7125" x2="67500" y2="7125"/>
                        <a14:foregroundMark x1="40500" y1="6375" x2="51375" y2="6375"/>
                        <a14:foregroundMark x1="51375" y1="6375" x2="58500" y2="6625"/>
                        <a14:foregroundMark x1="58500" y1="6625" x2="59875" y2="6500"/>
                        <a14:foregroundMark x1="42125" y1="6125" x2="42125" y2="6125"/>
                        <a14:foregroundMark x1="43375" y1="6250" x2="43375" y2="6250"/>
                        <a14:foregroundMark x1="60500" y1="6250" x2="60500" y2="6250"/>
                        <a14:foregroundMark x1="60375" y1="6000" x2="60375" y2="6000"/>
                        <a14:foregroundMark x1="38000" y1="6375" x2="38000" y2="63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9537" y="5763051"/>
            <a:ext cx="698499" cy="698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Pepsi can 245 ml. at BritiShop, Thailand">
            <a:extLst>
              <a:ext uri="{FF2B5EF4-FFF2-40B4-BE49-F238E27FC236}">
                <a16:creationId xmlns:a16="http://schemas.microsoft.com/office/drawing/2014/main" id="{DD48BEC3-7A83-5AB3-1C44-BC9A267BBD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>
                        <a14:foregroundMark x1="42813" y1="12188" x2="52604" y2="12188"/>
                        <a14:foregroundMark x1="52604" y1="12188" x2="61042" y2="12188"/>
                        <a14:foregroundMark x1="61042" y1="12188" x2="62917" y2="12396"/>
                        <a14:foregroundMark x1="35208" y1="12604" x2="42917" y2="12604"/>
                        <a14:foregroundMark x1="42917" y1="12604" x2="36875" y2="11250"/>
                        <a14:foregroundMark x1="41979" y1="11563" x2="47188" y2="11667"/>
                        <a14:foregroundMark x1="44167" y1="11042" x2="63125" y2="11667"/>
                        <a14:foregroundMark x1="41250" y1="11146" x2="41250" y2="11146"/>
                        <a14:foregroundMark x1="40104" y1="11042" x2="40104" y2="11042"/>
                        <a14:foregroundMark x1="42083" y1="11042" x2="42813" y2="11042"/>
                        <a14:foregroundMark x1="40104" y1="11042" x2="40625" y2="11042"/>
                        <a14:foregroundMark x1="37500" y1="11042" x2="39688" y2="11146"/>
                        <a14:foregroundMark x1="49688" y1="11042" x2="63646" y2="11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1197" y="550267"/>
            <a:ext cx="775178" cy="775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4" descr="Pepsi can 245 ml. at BritiShop, Thailand">
            <a:extLst>
              <a:ext uri="{FF2B5EF4-FFF2-40B4-BE49-F238E27FC236}">
                <a16:creationId xmlns:a16="http://schemas.microsoft.com/office/drawing/2014/main" id="{63C718C0-0F94-8528-0CB9-5A82F26484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>
                        <a14:foregroundMark x1="42813" y1="12188" x2="52604" y2="12188"/>
                        <a14:foregroundMark x1="52604" y1="12188" x2="61042" y2="12188"/>
                        <a14:foregroundMark x1="61042" y1="12188" x2="62917" y2="12396"/>
                        <a14:foregroundMark x1="35208" y1="12604" x2="42917" y2="12604"/>
                        <a14:foregroundMark x1="42917" y1="12604" x2="36875" y2="11250"/>
                        <a14:foregroundMark x1="41979" y1="11563" x2="47188" y2="11667"/>
                        <a14:foregroundMark x1="44167" y1="11042" x2="63125" y2="11667"/>
                        <a14:foregroundMark x1="41250" y1="11146" x2="41250" y2="11146"/>
                        <a14:foregroundMark x1="40104" y1="11042" x2="40104" y2="11042"/>
                        <a14:foregroundMark x1="42083" y1="11042" x2="42813" y2="11042"/>
                        <a14:foregroundMark x1="40104" y1="11042" x2="40625" y2="11042"/>
                        <a14:foregroundMark x1="37500" y1="11042" x2="39688" y2="11146"/>
                        <a14:foregroundMark x1="49688" y1="11042" x2="63646" y2="11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1694" y="3012109"/>
            <a:ext cx="775178" cy="775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B324BCF1-FDD6-D7AB-FDF3-413D0A3590D8}"/>
              </a:ext>
            </a:extLst>
          </p:cNvPr>
          <p:cNvSpPr txBox="1"/>
          <p:nvPr/>
        </p:nvSpPr>
        <p:spPr>
          <a:xfrm>
            <a:off x="2116515" y="2741597"/>
            <a:ext cx="131794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latin typeface="Arial Rounded MT Bold" panose="020F0704030504030204" pitchFamily="34" charset="0"/>
              </a:rPr>
              <a:t>57%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723E26D-2E4F-D5FB-D98E-068E307A60B2}"/>
              </a:ext>
            </a:extLst>
          </p:cNvPr>
          <p:cNvSpPr txBox="1"/>
          <p:nvPr/>
        </p:nvSpPr>
        <p:spPr>
          <a:xfrm>
            <a:off x="2116515" y="3504457"/>
            <a:ext cx="131794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latin typeface="Arial Rounded MT Bold" panose="020F0704030504030204" pitchFamily="34" charset="0"/>
              </a:rPr>
              <a:t>25%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55D1A12-E540-1848-B5F1-9E35B8A6ED5C}"/>
              </a:ext>
            </a:extLst>
          </p:cNvPr>
          <p:cNvSpPr txBox="1"/>
          <p:nvPr/>
        </p:nvSpPr>
        <p:spPr>
          <a:xfrm>
            <a:off x="1859962" y="4248593"/>
            <a:ext cx="161442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latin typeface="Arial Rounded MT Bold" panose="020F0704030504030204" pitchFamily="34" charset="0"/>
              </a:rPr>
              <a:t>100%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156BDDE-C00A-EB8C-7934-DD0D0BAFA6F8}"/>
              </a:ext>
            </a:extLst>
          </p:cNvPr>
          <p:cNvSpPr txBox="1"/>
          <p:nvPr/>
        </p:nvSpPr>
        <p:spPr>
          <a:xfrm>
            <a:off x="2116515" y="5016308"/>
            <a:ext cx="161442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latin typeface="Arial Rounded MT Bold" panose="020F0704030504030204" pitchFamily="34" charset="0"/>
              </a:rPr>
              <a:t>50%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3BB7AB1-03F8-18F8-A137-72E23672573D}"/>
              </a:ext>
            </a:extLst>
          </p:cNvPr>
          <p:cNvSpPr txBox="1"/>
          <p:nvPr/>
        </p:nvSpPr>
        <p:spPr>
          <a:xfrm>
            <a:off x="2116515" y="5763051"/>
            <a:ext cx="161442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latin typeface="Arial Rounded MT Bold" panose="020F0704030504030204" pitchFamily="34" charset="0"/>
              </a:rPr>
              <a:t>40%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4C2B16-C822-B6E0-8990-DA3376A6777C}"/>
              </a:ext>
            </a:extLst>
          </p:cNvPr>
          <p:cNvSpPr txBox="1"/>
          <p:nvPr/>
        </p:nvSpPr>
        <p:spPr>
          <a:xfrm>
            <a:off x="9870394" y="719992"/>
            <a:ext cx="236061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1" dirty="0"/>
              <a:t>Vision + Mission</a:t>
            </a:r>
          </a:p>
          <a:p>
            <a:r>
              <a:rPr lang="en-US" sz="1000" dirty="0"/>
              <a:t>Lay's aims to provide a wide variety of high-quality snacks that bring joy and enjoyment to consumers. The brand emphasizes creating tasty, convenient snacks ………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AD03492-C7FE-9862-EC1A-F4A06913391E}"/>
              </a:ext>
            </a:extLst>
          </p:cNvPr>
          <p:cNvCxnSpPr>
            <a:cxnSpLocks/>
          </p:cNvCxnSpPr>
          <p:nvPr/>
        </p:nvCxnSpPr>
        <p:spPr>
          <a:xfrm>
            <a:off x="9439155" y="1130300"/>
            <a:ext cx="3657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4AFDD73-B0E4-5EB3-F6C1-2B9336ACF689}"/>
              </a:ext>
            </a:extLst>
          </p:cNvPr>
          <p:cNvCxnSpPr>
            <a:cxnSpLocks/>
          </p:cNvCxnSpPr>
          <p:nvPr/>
        </p:nvCxnSpPr>
        <p:spPr>
          <a:xfrm>
            <a:off x="9439155" y="1130300"/>
            <a:ext cx="0" cy="6871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90930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0CF2ECD-BFD5-E881-D6AD-31503F9C09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62F857DD-921B-45B3-8EDA-FB5079C9D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63202D47-3FEC-F30D-F026-B640D0C5C8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5F5B2AE-8720-55EF-1B27-7A847503E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F50FDE42-04F9-45DB-1DAF-F45D67CB0E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6" descr="The Coca-Cola and Pepsi Duopoly: The Secret Ingredients">
            <a:extLst>
              <a:ext uri="{FF2B5EF4-FFF2-40B4-BE49-F238E27FC236}">
                <a16:creationId xmlns:a16="http://schemas.microsoft.com/office/drawing/2014/main" id="{E28A5E70-9E07-F81A-AE03-9B865EEB647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63" r="18277"/>
          <a:stretch/>
        </p:blipFill>
        <p:spPr bwMode="auto">
          <a:xfrm>
            <a:off x="3523488" y="10"/>
            <a:ext cx="866851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F784A420-03B8-F1F4-694B-B84EA40519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95079EB-B16D-98AC-E3B8-F822941808A4}"/>
              </a:ext>
            </a:extLst>
          </p:cNvPr>
          <p:cNvSpPr txBox="1"/>
          <p:nvPr/>
        </p:nvSpPr>
        <p:spPr>
          <a:xfrm>
            <a:off x="371094" y="1161288"/>
            <a:ext cx="3438144" cy="11247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GB" sz="4000" b="1" i="0" dirty="0">
                <a:ln>
                  <a:solidFill>
                    <a:schemeClr val="bg1"/>
                  </a:solidFill>
                </a:ln>
                <a:solidFill>
                  <a:srgbClr val="050E8B"/>
                </a:solidFill>
                <a:effectLst/>
                <a:latin typeface="system-ui"/>
              </a:rPr>
              <a:t>Key</a:t>
            </a:r>
            <a:r>
              <a:rPr lang="en-GB" sz="40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system-ui"/>
              </a:rPr>
              <a:t> </a:t>
            </a:r>
            <a:r>
              <a:rPr lang="en-GB" sz="4000" b="1" i="0" dirty="0">
                <a:ln>
                  <a:solidFill>
                    <a:schemeClr val="bg1"/>
                  </a:solidFill>
                </a:ln>
                <a:solidFill>
                  <a:srgbClr val="D41515"/>
                </a:solidFill>
                <a:effectLst/>
                <a:latin typeface="system-ui"/>
              </a:rPr>
              <a:t>Findings</a:t>
            </a:r>
            <a:endParaRPr lang="en-US" sz="4000" b="1" dirty="0">
              <a:latin typeface="+mj-lt"/>
              <a:ea typeface="+mj-ea"/>
              <a:cs typeface="+mj-cs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F3747817-D297-B81D-4E68-79125F6DB3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86D57AFB-EED0-5FB0-D0DF-C82C633D0F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solidFill>
              <a:schemeClr val="tx2">
                <a:lumMod val="25000"/>
                <a:lumOff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811E8A8-6C32-9A7C-8510-3F429ED24372}"/>
              </a:ext>
            </a:extLst>
          </p:cNvPr>
          <p:cNvSpPr txBox="1"/>
          <p:nvPr/>
        </p:nvSpPr>
        <p:spPr>
          <a:xfrm>
            <a:off x="371094" y="2718054"/>
            <a:ext cx="3438906" cy="3207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What People Are Talking About:</a:t>
            </a:r>
            <a:r>
              <a:rPr lang="en-US" dirty="0"/>
              <a:t> </a:t>
            </a:r>
          </a:p>
          <a:p>
            <a:pPr marL="114300">
              <a:spcAft>
                <a:spcPts val="600"/>
              </a:spcAft>
            </a:pPr>
            <a:r>
              <a:rPr lang="en-US" sz="1400" b="1" dirty="0">
                <a:solidFill>
                  <a:srgbClr val="004A97"/>
                </a:solidFill>
              </a:rPr>
              <a:t>Pepsi: </a:t>
            </a:r>
            <a:r>
              <a:rPr lang="en-US" sz="1400" dirty="0"/>
              <a:t>Jobs</a:t>
            </a:r>
          </a:p>
          <a:p>
            <a:pPr marL="114300">
              <a:spcAft>
                <a:spcPts val="600"/>
              </a:spcAft>
            </a:pPr>
            <a:r>
              <a:rPr lang="en-US" sz="1400" b="1" dirty="0">
                <a:solidFill>
                  <a:srgbClr val="D61F25"/>
                </a:solidFill>
              </a:rPr>
              <a:t>Coca-Cola: </a:t>
            </a:r>
            <a:r>
              <a:rPr lang="en-US" sz="1400" dirty="0"/>
              <a:t>Oreo, zero, bottles</a:t>
            </a:r>
          </a:p>
          <a:p>
            <a:pPr marL="114300">
              <a:spcAft>
                <a:spcPts val="600"/>
              </a:spcAft>
            </a:pPr>
            <a:r>
              <a:rPr lang="en-US" sz="1400" b="1" dirty="0"/>
              <a:t>Sentiment: </a:t>
            </a:r>
            <a:r>
              <a:rPr lang="en-US" sz="1400" b="1" dirty="0">
                <a:solidFill>
                  <a:srgbClr val="004A97"/>
                </a:solidFill>
              </a:rPr>
              <a:t>Pepsi </a:t>
            </a:r>
            <a:r>
              <a:rPr lang="en-US" sz="1400" b="1" dirty="0"/>
              <a:t>&lt;</a:t>
            </a:r>
            <a:r>
              <a:rPr lang="en-US" sz="1400" b="1" dirty="0">
                <a:solidFill>
                  <a:srgbClr val="004A97"/>
                </a:solidFill>
              </a:rPr>
              <a:t> </a:t>
            </a:r>
            <a:r>
              <a:rPr lang="en-US" sz="1400" b="1" dirty="0">
                <a:solidFill>
                  <a:srgbClr val="D61F25"/>
                </a:solidFill>
              </a:rPr>
              <a:t>Coca-Cola</a:t>
            </a:r>
          </a:p>
          <a:p>
            <a:pPr marL="114300">
              <a:spcAft>
                <a:spcPts val="600"/>
              </a:spcAft>
            </a:pPr>
            <a:endParaRPr lang="en-US" sz="1400" b="1" dirty="0"/>
          </a:p>
          <a:p>
            <a:pPr marL="34290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Matching Brand Identity:</a:t>
            </a:r>
          </a:p>
          <a:p>
            <a:pPr marL="114300">
              <a:spcAft>
                <a:spcPts val="600"/>
              </a:spcAft>
            </a:pPr>
            <a:r>
              <a:rPr lang="en-US" sz="1400" dirty="0"/>
              <a:t>Our model likely predict </a:t>
            </a:r>
            <a:r>
              <a:rPr lang="en-US" sz="1400" b="1" dirty="0">
                <a:solidFill>
                  <a:srgbClr val="D61F25"/>
                </a:solidFill>
              </a:rPr>
              <a:t>Coca-Cola        </a:t>
            </a:r>
            <a:r>
              <a:rPr lang="en-US" sz="1400" dirty="0"/>
              <a:t>more than</a:t>
            </a:r>
            <a:r>
              <a:rPr lang="en-US" sz="1400" b="1" dirty="0">
                <a:solidFill>
                  <a:srgbClr val="D61F25"/>
                </a:solidFill>
              </a:rPr>
              <a:t> </a:t>
            </a:r>
            <a:r>
              <a:rPr lang="en-US" sz="1400" b="1" dirty="0">
                <a:solidFill>
                  <a:srgbClr val="004A97"/>
                </a:solidFill>
              </a:rPr>
              <a:t>Pepsi </a:t>
            </a:r>
            <a:r>
              <a:rPr lang="en-US" sz="1400" dirty="0"/>
              <a:t>with 57% accuracy</a:t>
            </a:r>
          </a:p>
        </p:txBody>
      </p:sp>
    </p:spTree>
    <p:extLst>
      <p:ext uri="{BB962C8B-B14F-4D97-AF65-F5344CB8AC3E}">
        <p14:creationId xmlns:p14="http://schemas.microsoft.com/office/powerpoint/2010/main" val="17739579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3418FA2-0832-6F34-E1EF-6421510584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9371A6DF-FFFB-DABA-D75F-59791C00B3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EBA5D3FE-B707-31EF-F632-ADD0B27210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239F4CE-D9A8-7F67-45C3-17213A7DBE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28D9D36B-7CE3-50CE-99B2-DBC07FA930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6" descr="The Coca-Cola and Pepsi Duopoly: The Secret Ingredients">
            <a:extLst>
              <a:ext uri="{FF2B5EF4-FFF2-40B4-BE49-F238E27FC236}">
                <a16:creationId xmlns:a16="http://schemas.microsoft.com/office/drawing/2014/main" id="{19BECBAA-D8EC-3FCB-DDC3-FA4890A08C4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63" r="18277"/>
          <a:stretch/>
        </p:blipFill>
        <p:spPr bwMode="auto">
          <a:xfrm>
            <a:off x="3523488" y="10"/>
            <a:ext cx="866851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AE24CC89-8D4E-186C-8AC4-44FC4E0511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A667AFC-D8DF-5C6C-D479-0A3D12D3390C}"/>
              </a:ext>
            </a:extLst>
          </p:cNvPr>
          <p:cNvSpPr txBox="1"/>
          <p:nvPr/>
        </p:nvSpPr>
        <p:spPr>
          <a:xfrm>
            <a:off x="371094" y="1161288"/>
            <a:ext cx="3438144" cy="1124712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GB" sz="4000" b="1" i="0" dirty="0">
                <a:ln>
                  <a:solidFill>
                    <a:schemeClr val="bg1"/>
                  </a:solidFill>
                </a:ln>
                <a:solidFill>
                  <a:srgbClr val="050E8B"/>
                </a:solidFill>
                <a:effectLst/>
                <a:latin typeface="system-ui"/>
              </a:rPr>
              <a:t>Problem</a:t>
            </a:r>
            <a:r>
              <a:rPr lang="en-GB" sz="40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system-ui"/>
              </a:rPr>
              <a:t> </a:t>
            </a:r>
            <a:r>
              <a:rPr lang="en-GB" sz="4000" b="1" i="0" dirty="0">
                <a:ln>
                  <a:solidFill>
                    <a:schemeClr val="bg1"/>
                  </a:solidFill>
                </a:ln>
                <a:solidFill>
                  <a:srgbClr val="D41515"/>
                </a:solidFill>
                <a:effectLst/>
                <a:latin typeface="system-ui"/>
              </a:rPr>
              <a:t>Statements</a:t>
            </a:r>
            <a:endParaRPr lang="en-US" sz="4000" b="1" dirty="0">
              <a:latin typeface="+mj-lt"/>
              <a:ea typeface="+mj-ea"/>
              <a:cs typeface="+mj-cs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F335DD2-E6C5-8CC5-D561-F93C9B9EF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33172F3-9494-1177-9A97-106BA1D347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solidFill>
              <a:schemeClr val="tx2">
                <a:lumMod val="25000"/>
                <a:lumOff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D4962A4-F8DA-D284-7C5F-6E96D3548991}"/>
              </a:ext>
            </a:extLst>
          </p:cNvPr>
          <p:cNvSpPr txBox="1"/>
          <p:nvPr/>
        </p:nvSpPr>
        <p:spPr>
          <a:xfrm>
            <a:off x="371094" y="2718054"/>
            <a:ext cx="3438906" cy="3207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What People Are Talking About:</a:t>
            </a:r>
            <a:r>
              <a:rPr lang="en-US" dirty="0"/>
              <a:t> </a:t>
            </a:r>
          </a:p>
          <a:p>
            <a:pPr marL="114300">
              <a:spcAft>
                <a:spcPts val="600"/>
              </a:spcAft>
            </a:pPr>
            <a:r>
              <a:rPr lang="en-US" sz="1400" dirty="0"/>
              <a:t>Find the common words and sentiment in discussions about </a:t>
            </a:r>
            <a:r>
              <a:rPr lang="en-US" sz="1400" b="1" dirty="0">
                <a:solidFill>
                  <a:srgbClr val="004A97"/>
                </a:solidFill>
              </a:rPr>
              <a:t>Pepsi</a:t>
            </a:r>
            <a:r>
              <a:rPr lang="en-US" sz="1400" dirty="0"/>
              <a:t> and </a:t>
            </a:r>
            <a:r>
              <a:rPr lang="en-US" sz="1400" b="1" dirty="0">
                <a:solidFill>
                  <a:srgbClr val="D61F25"/>
                </a:solidFill>
              </a:rPr>
              <a:t>Coca-Cola</a:t>
            </a:r>
            <a:r>
              <a:rPr lang="en-US" sz="1400" dirty="0"/>
              <a:t> to see what people are interested in.</a:t>
            </a:r>
            <a:r>
              <a:rPr lang="en-US" sz="1400" b="1" dirty="0"/>
              <a:t> </a:t>
            </a:r>
          </a:p>
          <a:p>
            <a:pPr marL="34290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Matching Brand Identity:</a:t>
            </a:r>
          </a:p>
          <a:p>
            <a:pPr marL="114300">
              <a:spcAft>
                <a:spcPts val="600"/>
              </a:spcAft>
            </a:pPr>
            <a:r>
              <a:rPr lang="en-US" sz="1400" dirty="0"/>
              <a:t>Use an NLP model to predict if a message is about </a:t>
            </a:r>
            <a:r>
              <a:rPr lang="en-US" sz="1400" b="1" dirty="0">
                <a:solidFill>
                  <a:srgbClr val="004A97"/>
                </a:solidFill>
              </a:rPr>
              <a:t>Pepsi</a:t>
            </a:r>
            <a:r>
              <a:rPr lang="en-US" sz="1400" dirty="0"/>
              <a:t> or </a:t>
            </a:r>
            <a:r>
              <a:rPr lang="en-US" sz="1400" b="1" dirty="0">
                <a:solidFill>
                  <a:srgbClr val="D61F25"/>
                </a:solidFill>
              </a:rPr>
              <a:t>Coca-Cola</a:t>
            </a:r>
            <a:r>
              <a:rPr lang="en-US" sz="1400" dirty="0"/>
              <a:t> and check if it matches each brand's mission.</a:t>
            </a: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8804472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0CF2ECD-BFD5-E881-D6AD-31503F9C09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693B08FD-5ECC-4728-AA84-CD6AC875BF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5" name="Freeform: Shape 24">
            <a:extLst>
              <a:ext uri="{FF2B5EF4-FFF2-40B4-BE49-F238E27FC236}">
                <a16:creationId xmlns:a16="http://schemas.microsoft.com/office/drawing/2014/main" id="{2549107E-EC98-4933-8F8F-A1713C393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216557"/>
          </a:xfrm>
          <a:custGeom>
            <a:avLst/>
            <a:gdLst>
              <a:gd name="connsiteX0" fmla="*/ 0 w 12188952"/>
              <a:gd name="connsiteY0" fmla="*/ 0 h 6216557"/>
              <a:gd name="connsiteX1" fmla="*/ 12188952 w 12188952"/>
              <a:gd name="connsiteY1" fmla="*/ 0 h 6216557"/>
              <a:gd name="connsiteX2" fmla="*/ 12188952 w 12188952"/>
              <a:gd name="connsiteY2" fmla="*/ 5609705 h 6216557"/>
              <a:gd name="connsiteX3" fmla="*/ 12049115 w 12188952"/>
              <a:gd name="connsiteY3" fmla="*/ 5640762 h 6216557"/>
              <a:gd name="connsiteX4" fmla="*/ 6096001 w 12188952"/>
              <a:gd name="connsiteY4" fmla="*/ 6216557 h 6216557"/>
              <a:gd name="connsiteX5" fmla="*/ 142887 w 12188952"/>
              <a:gd name="connsiteY5" fmla="*/ 5640762 h 6216557"/>
              <a:gd name="connsiteX6" fmla="*/ 0 w 12188952"/>
              <a:gd name="connsiteY6" fmla="*/ 5609028 h 62165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88952" h="6216557">
                <a:moveTo>
                  <a:pt x="0" y="0"/>
                </a:moveTo>
                <a:lnTo>
                  <a:pt x="12188952" y="0"/>
                </a:lnTo>
                <a:lnTo>
                  <a:pt x="12188952" y="5609705"/>
                </a:lnTo>
                <a:lnTo>
                  <a:pt x="12049115" y="5640762"/>
                </a:lnTo>
                <a:cubicBezTo>
                  <a:pt x="10313281" y="6006147"/>
                  <a:pt x="8275571" y="6216557"/>
                  <a:pt x="6096001" y="6216557"/>
                </a:cubicBezTo>
                <a:cubicBezTo>
                  <a:pt x="3916432" y="6216557"/>
                  <a:pt x="1878721" y="6006147"/>
                  <a:pt x="142887" y="5640762"/>
                </a:cubicBezTo>
                <a:lnTo>
                  <a:pt x="0" y="5609028"/>
                </a:lnTo>
                <a:close/>
              </a:path>
            </a:pathLst>
          </a:custGeom>
          <a:ln w="9525">
            <a:noFill/>
          </a:ln>
          <a:effectLst>
            <a:outerShdw blurRad="50800" dist="38100" dir="5400000" algn="t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6" descr="The Coca-Cola and Pepsi Duopoly: The Secret Ingredients">
            <a:extLst>
              <a:ext uri="{FF2B5EF4-FFF2-40B4-BE49-F238E27FC236}">
                <a16:creationId xmlns:a16="http://schemas.microsoft.com/office/drawing/2014/main" id="{8B502517-8713-BBD5-1FC4-F8735BBD3A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  <a14:imgEffect>
                      <a14:saturation sat="66000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76" r="4790"/>
          <a:stretch/>
        </p:blipFill>
        <p:spPr bwMode="auto">
          <a:xfrm>
            <a:off x="0" y="0"/>
            <a:ext cx="12191981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D03C174-D4E7-E307-4B20-169CDBFDD56A}"/>
              </a:ext>
            </a:extLst>
          </p:cNvPr>
          <p:cNvSpPr txBox="1"/>
          <p:nvPr/>
        </p:nvSpPr>
        <p:spPr>
          <a:xfrm>
            <a:off x="1701800" y="2326889"/>
            <a:ext cx="9753600" cy="220421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i="0" dirty="0">
                <a:ln>
                  <a:solidFill>
                    <a:schemeClr val="bg1"/>
                  </a:solidFill>
                </a:ln>
                <a:effectLst/>
                <a:latin typeface="system-ui"/>
              </a:rPr>
              <a:t>"There's no way </a:t>
            </a:r>
            <a:r>
              <a:rPr lang="en-US" sz="4000" b="1" i="0" dirty="0">
                <a:ln>
                  <a:solidFill>
                    <a:schemeClr val="bg1"/>
                  </a:solidFill>
                </a:ln>
                <a:solidFill>
                  <a:srgbClr val="134A84"/>
                </a:solidFill>
                <a:effectLst/>
                <a:latin typeface="system-ui"/>
              </a:rPr>
              <a:t>Pepsi</a:t>
            </a:r>
            <a:r>
              <a:rPr lang="en-US" sz="4000" b="1" i="0" dirty="0">
                <a:ln>
                  <a:solidFill>
                    <a:schemeClr val="bg1"/>
                  </a:solidFill>
                </a:ln>
                <a:effectLst/>
                <a:latin typeface="system-ui"/>
              </a:rPr>
              <a:t> and </a:t>
            </a:r>
            <a:r>
              <a:rPr lang="en-US" sz="4000" b="1" i="0" dirty="0">
                <a:ln>
                  <a:solidFill>
                    <a:schemeClr val="bg1"/>
                  </a:solidFill>
                </a:ln>
                <a:solidFill>
                  <a:srgbClr val="D41515"/>
                </a:solidFill>
                <a:effectLst/>
                <a:latin typeface="system-ui"/>
              </a:rPr>
              <a:t>Coca-Cola</a:t>
            </a:r>
            <a:r>
              <a:rPr lang="en-US" sz="4000" b="1" i="0" dirty="0">
                <a:ln>
                  <a:solidFill>
                    <a:schemeClr val="bg1"/>
                  </a:solidFill>
                </a:ln>
                <a:effectLst/>
                <a:latin typeface="system-ui"/>
              </a:rPr>
              <a:t> taste the same. It's not just about the beverage—it's about the story, the feeling, moments, and what each brand represents beyond the drink."</a:t>
            </a:r>
            <a:endParaRPr lang="en-US" sz="4000" b="1" dirty="0">
              <a:ln>
                <a:solidFill>
                  <a:schemeClr val="bg1"/>
                </a:solidFill>
              </a:ln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4119264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2D6FBB9D-1CAA-4D05-AB33-BABDFE17B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04727B71-B4B6-4823-80A1-68C40B475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9A6DB05-9FB5-4B07-8675-74C23D4FD8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6" descr="The Coca-Cola and Pepsi Duopoly: The Secret Ingredients">
            <a:extLst>
              <a:ext uri="{FF2B5EF4-FFF2-40B4-BE49-F238E27FC236}">
                <a16:creationId xmlns:a16="http://schemas.microsoft.com/office/drawing/2014/main" id="{E9578439-BA63-A91F-285F-397EF708738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63" r="18277"/>
          <a:stretch/>
        </p:blipFill>
        <p:spPr bwMode="auto">
          <a:xfrm>
            <a:off x="3523488" y="10"/>
            <a:ext cx="866851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B4589A8-ADED-D66C-50FE-1F43A66226F1}"/>
              </a:ext>
            </a:extLst>
          </p:cNvPr>
          <p:cNvSpPr txBox="1"/>
          <p:nvPr/>
        </p:nvSpPr>
        <p:spPr>
          <a:xfrm>
            <a:off x="371094" y="1161288"/>
            <a:ext cx="3438144" cy="11247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GB" sz="4000" b="1" i="0" dirty="0">
                <a:ln>
                  <a:solidFill>
                    <a:schemeClr val="bg1"/>
                  </a:solidFill>
                </a:ln>
                <a:solidFill>
                  <a:srgbClr val="050E8B"/>
                </a:solidFill>
                <a:effectLst/>
                <a:latin typeface="system-ui"/>
              </a:rPr>
              <a:t>Study</a:t>
            </a:r>
            <a:r>
              <a:rPr lang="en-GB" sz="40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system-ui"/>
              </a:rPr>
              <a:t> </a:t>
            </a:r>
            <a:r>
              <a:rPr lang="en-GB" sz="4000" b="1" i="0" dirty="0">
                <a:ln>
                  <a:solidFill>
                    <a:schemeClr val="bg1"/>
                  </a:solidFill>
                </a:ln>
                <a:solidFill>
                  <a:srgbClr val="D41515"/>
                </a:solidFill>
                <a:effectLst/>
                <a:latin typeface="system-ui"/>
              </a:rPr>
              <a:t>Process</a:t>
            </a:r>
            <a:endParaRPr lang="en-US" sz="4000" b="1" dirty="0">
              <a:latin typeface="+mj-lt"/>
              <a:ea typeface="+mj-ea"/>
              <a:cs typeface="+mj-cs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solidFill>
              <a:schemeClr val="tx2">
                <a:lumMod val="25000"/>
                <a:lumOff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B0BC12E-1DFE-6BB8-A0A5-3F0930720820}"/>
              </a:ext>
            </a:extLst>
          </p:cNvPr>
          <p:cNvSpPr txBox="1"/>
          <p:nvPr/>
        </p:nvSpPr>
        <p:spPr>
          <a:xfrm>
            <a:off x="371094" y="2718054"/>
            <a:ext cx="3438906" cy="3207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Extract Subreddit Posts from </a:t>
            </a:r>
            <a:r>
              <a:rPr lang="en-US" b="1" dirty="0">
                <a:solidFill>
                  <a:srgbClr val="004A97"/>
                </a:solidFill>
              </a:rPr>
              <a:t>r/Pepsi </a:t>
            </a:r>
            <a:r>
              <a:rPr lang="en-US" b="1" dirty="0"/>
              <a:t>and </a:t>
            </a:r>
            <a:r>
              <a:rPr lang="en-US" b="1" dirty="0">
                <a:solidFill>
                  <a:srgbClr val="F40009"/>
                </a:solidFill>
              </a:rPr>
              <a:t>r/</a:t>
            </a:r>
            <a:r>
              <a:rPr lang="en-US" b="1" dirty="0" err="1">
                <a:solidFill>
                  <a:srgbClr val="F40009"/>
                </a:solidFill>
              </a:rPr>
              <a:t>cocacola</a:t>
            </a:r>
            <a:endParaRPr lang="en-US" b="1" dirty="0">
              <a:solidFill>
                <a:srgbClr val="F40009"/>
              </a:solidFill>
            </a:endParaRPr>
          </a:p>
          <a:p>
            <a:pPr marL="34290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Preparing Data</a:t>
            </a:r>
          </a:p>
          <a:p>
            <a:pPr marL="34290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Exploratory Data Analysis</a:t>
            </a:r>
          </a:p>
          <a:p>
            <a:pPr marL="34290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Sentiment Analysis</a:t>
            </a:r>
          </a:p>
          <a:p>
            <a:pPr marL="34290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Vectorizer and Tokenizer</a:t>
            </a:r>
          </a:p>
          <a:p>
            <a:pPr marL="34290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Model Tuning</a:t>
            </a:r>
          </a:p>
          <a:p>
            <a:pPr marL="34290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Application</a:t>
            </a:r>
          </a:p>
        </p:txBody>
      </p:sp>
    </p:spTree>
    <p:extLst>
      <p:ext uri="{BB962C8B-B14F-4D97-AF65-F5344CB8AC3E}">
        <p14:creationId xmlns:p14="http://schemas.microsoft.com/office/powerpoint/2010/main" val="27233647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6A32D94-B11E-19CF-94C5-D38DE309AA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63B55CE6-9AE2-7F9D-28A5-596A3900E9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5DAE085F-2511-5595-3E26-3CEBC77276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160E1A2-1C6C-6585-73B7-3D903E5AC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DFDCD7A2-B35A-FFD2-A404-DD29B753DF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46C994E-CAFA-3D90-403B-077D92F451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4476A09-97C9-87B9-5FF7-01CA50242AB7}"/>
              </a:ext>
            </a:extLst>
          </p:cNvPr>
          <p:cNvSpPr txBox="1"/>
          <p:nvPr/>
        </p:nvSpPr>
        <p:spPr>
          <a:xfrm>
            <a:off x="371094" y="1161288"/>
            <a:ext cx="3438144" cy="11247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GB" sz="4000" b="1" i="0" dirty="0">
                <a:ln>
                  <a:solidFill>
                    <a:schemeClr val="bg1"/>
                  </a:solidFill>
                </a:ln>
                <a:solidFill>
                  <a:srgbClr val="050E8B"/>
                </a:solidFill>
                <a:effectLst/>
                <a:latin typeface="system-ui"/>
              </a:rPr>
              <a:t>Preparing</a:t>
            </a:r>
            <a:r>
              <a:rPr lang="en-GB" sz="40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system-ui"/>
              </a:rPr>
              <a:t> </a:t>
            </a:r>
            <a:r>
              <a:rPr lang="en-GB" sz="4000" b="1" i="0" dirty="0">
                <a:ln>
                  <a:solidFill>
                    <a:schemeClr val="bg1"/>
                  </a:solidFill>
                </a:ln>
                <a:solidFill>
                  <a:srgbClr val="D41515"/>
                </a:solidFill>
                <a:effectLst/>
                <a:latin typeface="system-ui"/>
              </a:rPr>
              <a:t>Data</a:t>
            </a:r>
            <a:endParaRPr lang="en-US" sz="4000" b="1" dirty="0">
              <a:latin typeface="+mj-lt"/>
              <a:ea typeface="+mj-ea"/>
              <a:cs typeface="+mj-cs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ECA7B59-0646-D084-2370-EAB346C647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8E9C2CA0-62A6-806E-C7A0-3E7D6CDA4E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solidFill>
              <a:schemeClr val="tx2">
                <a:lumMod val="25000"/>
                <a:lumOff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C2AE4BB-E3B1-9960-7F82-FACE3067476E}"/>
              </a:ext>
            </a:extLst>
          </p:cNvPr>
          <p:cNvSpPr txBox="1"/>
          <p:nvPr/>
        </p:nvSpPr>
        <p:spPr>
          <a:xfrm>
            <a:off x="371094" y="2718054"/>
            <a:ext cx="3438906" cy="3207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b="1" dirty="0"/>
          </a:p>
          <a:p>
            <a:pPr marL="34290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b="1" dirty="0"/>
          </a:p>
          <a:p>
            <a:pPr marL="34290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b="1" dirty="0"/>
          </a:p>
          <a:p>
            <a:pPr marL="34290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b="1" dirty="0"/>
          </a:p>
          <a:p>
            <a:pPr marL="34290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b="1" dirty="0"/>
          </a:p>
          <a:p>
            <a:pPr marL="34290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dirty="0"/>
              <a:t>Concatenate Title and Body</a:t>
            </a:r>
          </a:p>
          <a:p>
            <a:pPr marL="34290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dirty="0"/>
              <a:t>Create column </a:t>
            </a:r>
            <a:r>
              <a:rPr lang="en-US" sz="1600" b="1" dirty="0">
                <a:solidFill>
                  <a:srgbClr val="D61F25"/>
                </a:solidFill>
              </a:rPr>
              <a:t>is_</a:t>
            </a:r>
            <a:r>
              <a:rPr lang="en-US" sz="1600" b="1" dirty="0">
                <a:solidFill>
                  <a:srgbClr val="004A97"/>
                </a:solidFill>
              </a:rPr>
              <a:t>pepsi</a:t>
            </a:r>
          </a:p>
          <a:p>
            <a:pPr marL="34290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dirty="0"/>
              <a:t>Lower text and remove related words; </a:t>
            </a:r>
            <a:r>
              <a:rPr lang="en-US" sz="1600" b="1" dirty="0">
                <a:solidFill>
                  <a:srgbClr val="004A97"/>
                </a:solidFill>
              </a:rPr>
              <a:t>pepsi, pepsico,</a:t>
            </a:r>
            <a:r>
              <a:rPr lang="en-US" sz="1600" b="1" dirty="0"/>
              <a:t> </a:t>
            </a:r>
            <a:r>
              <a:rPr lang="en-US" sz="1600" b="1" dirty="0">
                <a:solidFill>
                  <a:srgbClr val="D61F25"/>
                </a:solidFill>
              </a:rPr>
              <a:t>coca, cola, coke</a:t>
            </a:r>
          </a:p>
          <a:p>
            <a:pPr marL="571500" lvl="1">
              <a:spcAft>
                <a:spcPts val="600"/>
              </a:spcAft>
            </a:pPr>
            <a:endParaRPr lang="en-US" sz="16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883CC9-4924-6FFD-BBEC-F45B3544CC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1442" y="483955"/>
            <a:ext cx="6171336" cy="5890089"/>
          </a:xfrm>
          <a:prstGeom prst="rect">
            <a:avLst/>
          </a:prstGeom>
        </p:spPr>
      </p:pic>
      <p:pic>
        <p:nvPicPr>
          <p:cNvPr id="3" name="Picture 4" descr="Reddit - Wikipedia">
            <a:extLst>
              <a:ext uri="{FF2B5EF4-FFF2-40B4-BE49-F238E27FC236}">
                <a16:creationId xmlns:a16="http://schemas.microsoft.com/office/drawing/2014/main" id="{D56EEECA-EE93-234C-6682-4DE9ED021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9004" y="4956102"/>
            <a:ext cx="880537" cy="880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6B81A6E-9A8A-75DD-0AA2-419868695A2A}"/>
              </a:ext>
            </a:extLst>
          </p:cNvPr>
          <p:cNvSpPr/>
          <p:nvPr/>
        </p:nvSpPr>
        <p:spPr>
          <a:xfrm>
            <a:off x="5145432" y="4674870"/>
            <a:ext cx="963168" cy="286893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8077362-D49F-CC1C-4720-9595B7E1F7AF}"/>
              </a:ext>
            </a:extLst>
          </p:cNvPr>
          <p:cNvSpPr/>
          <p:nvPr/>
        </p:nvSpPr>
        <p:spPr>
          <a:xfrm>
            <a:off x="5145432" y="5588554"/>
            <a:ext cx="1219200" cy="286893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C4CD9B4-63B2-FF2F-AC0B-831A49D284D6}"/>
              </a:ext>
            </a:extLst>
          </p:cNvPr>
          <p:cNvSpPr/>
          <p:nvPr/>
        </p:nvSpPr>
        <p:spPr>
          <a:xfrm>
            <a:off x="5130404" y="736663"/>
            <a:ext cx="1023916" cy="106871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AE7ED98-16AA-8727-A3C8-C00CB857592E}"/>
              </a:ext>
            </a:extLst>
          </p:cNvPr>
          <p:cNvCxnSpPr>
            <a:cxnSpLocks/>
            <a:endCxn id="17" idx="3"/>
          </p:cNvCxnSpPr>
          <p:nvPr/>
        </p:nvCxnSpPr>
        <p:spPr>
          <a:xfrm>
            <a:off x="7362455" y="1161288"/>
            <a:ext cx="3626291" cy="21892"/>
          </a:xfrm>
          <a:prstGeom prst="straightConnector1">
            <a:avLst/>
          </a:prstGeom>
          <a:ln w="57150">
            <a:solidFill>
              <a:srgbClr val="FF45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ADDDB5E-BB0C-7228-B4C1-802173E04BD5}"/>
              </a:ext>
            </a:extLst>
          </p:cNvPr>
          <p:cNvCxnSpPr>
            <a:cxnSpLocks/>
            <a:endCxn id="18" idx="3"/>
          </p:cNvCxnSpPr>
          <p:nvPr/>
        </p:nvCxnSpPr>
        <p:spPr>
          <a:xfrm>
            <a:off x="7362455" y="1461629"/>
            <a:ext cx="3533099" cy="21892"/>
          </a:xfrm>
          <a:prstGeom prst="straightConnector1">
            <a:avLst/>
          </a:prstGeom>
          <a:ln w="57150">
            <a:solidFill>
              <a:srgbClr val="FF45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188778BD-F1B6-3D8C-5B8B-B9A813CEEE16}"/>
              </a:ext>
            </a:extLst>
          </p:cNvPr>
          <p:cNvSpPr txBox="1"/>
          <p:nvPr/>
        </p:nvSpPr>
        <p:spPr>
          <a:xfrm flipH="1">
            <a:off x="10988746" y="998514"/>
            <a:ext cx="6995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Title</a:t>
            </a:r>
            <a:endParaRPr lang="en-AE" b="1" dirty="0">
              <a:solidFill>
                <a:srgbClr val="FF0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809B77A-FE57-0CA7-4E88-49DBCCEFB705}"/>
              </a:ext>
            </a:extLst>
          </p:cNvPr>
          <p:cNvSpPr txBox="1"/>
          <p:nvPr/>
        </p:nvSpPr>
        <p:spPr>
          <a:xfrm flipH="1">
            <a:off x="10895554" y="1298855"/>
            <a:ext cx="797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Body</a:t>
            </a:r>
            <a:endParaRPr lang="en-AE" b="1" dirty="0">
              <a:solidFill>
                <a:srgbClr val="FF000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FBD832C-837B-886E-61A5-224BDFEEBBB2}"/>
              </a:ext>
            </a:extLst>
          </p:cNvPr>
          <p:cNvSpPr txBox="1"/>
          <p:nvPr/>
        </p:nvSpPr>
        <p:spPr>
          <a:xfrm flipH="1">
            <a:off x="9372959" y="529103"/>
            <a:ext cx="1425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is_pepsi = 1</a:t>
            </a:r>
            <a:endParaRPr lang="en-AE" b="1" dirty="0">
              <a:solidFill>
                <a:srgbClr val="FF000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149F613-606A-839B-EE7A-425107FBACF6}"/>
              </a:ext>
            </a:extLst>
          </p:cNvPr>
          <p:cNvSpPr txBox="1"/>
          <p:nvPr/>
        </p:nvSpPr>
        <p:spPr>
          <a:xfrm>
            <a:off x="848087" y="2906974"/>
            <a:ext cx="8723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004A97"/>
                </a:solidFill>
              </a:rPr>
              <a:t>Pepsi</a:t>
            </a:r>
            <a:r>
              <a:rPr lang="en-US" dirty="0"/>
              <a:t> </a:t>
            </a:r>
            <a:endParaRPr lang="en-US" b="1" dirty="0"/>
          </a:p>
          <a:p>
            <a:pPr algn="ctr"/>
            <a:r>
              <a:rPr lang="en-US" b="1" dirty="0"/>
              <a:t>995</a:t>
            </a:r>
          </a:p>
          <a:p>
            <a:pPr algn="ctr"/>
            <a:r>
              <a:rPr lang="en-US" b="1" dirty="0"/>
              <a:t>Posts</a:t>
            </a:r>
            <a:endParaRPr lang="en-AE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6F199D4-AD0F-021E-1BEF-A0F695CBE4B1}"/>
              </a:ext>
            </a:extLst>
          </p:cNvPr>
          <p:cNvSpPr txBox="1"/>
          <p:nvPr/>
        </p:nvSpPr>
        <p:spPr>
          <a:xfrm>
            <a:off x="2058669" y="2888686"/>
            <a:ext cx="14189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D61F25"/>
                </a:solidFill>
              </a:rPr>
              <a:t>Coca-Cola</a:t>
            </a:r>
            <a:r>
              <a:rPr lang="en-US" b="1" dirty="0"/>
              <a:t> </a:t>
            </a:r>
          </a:p>
          <a:p>
            <a:pPr algn="ctr"/>
            <a:r>
              <a:rPr lang="en-US" b="1" dirty="0"/>
              <a:t>963</a:t>
            </a:r>
          </a:p>
          <a:p>
            <a:pPr algn="ctr"/>
            <a:r>
              <a:rPr lang="en-US" b="1" dirty="0"/>
              <a:t>Post</a:t>
            </a:r>
            <a:endParaRPr lang="en-AE" b="1" dirty="0"/>
          </a:p>
        </p:txBody>
      </p:sp>
    </p:spTree>
    <p:extLst>
      <p:ext uri="{BB962C8B-B14F-4D97-AF65-F5344CB8AC3E}">
        <p14:creationId xmlns:p14="http://schemas.microsoft.com/office/powerpoint/2010/main" val="14919574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288AC5A-61D9-1A24-37D9-B7F850B204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8F5D788B-BD87-B29E-E036-C5E7475110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3DEFE4F9-1900-081D-EE6C-D9184B244C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E1B7086-B841-4D71-59B3-9CE357A04F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813D45DA-B74D-70B5-9A46-0B75B27AF4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E8CDE99-77F9-1330-A212-22C9A494E9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19C3008-8F32-1DD2-F1FD-CF9B1223180C}"/>
              </a:ext>
            </a:extLst>
          </p:cNvPr>
          <p:cNvSpPr txBox="1"/>
          <p:nvPr/>
        </p:nvSpPr>
        <p:spPr>
          <a:xfrm>
            <a:off x="371094" y="1161288"/>
            <a:ext cx="3438144" cy="1124712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GB" sz="4000" b="1" i="0" dirty="0">
                <a:ln>
                  <a:solidFill>
                    <a:schemeClr val="bg1"/>
                  </a:solidFill>
                </a:ln>
                <a:solidFill>
                  <a:srgbClr val="134A84"/>
                </a:solidFill>
                <a:effectLst/>
                <a:latin typeface="system-ui"/>
              </a:rPr>
              <a:t>Exploratory</a:t>
            </a:r>
            <a:r>
              <a:rPr lang="en-GB" sz="40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system-ui"/>
              </a:rPr>
              <a:t> </a:t>
            </a:r>
            <a:r>
              <a:rPr lang="en-GB" sz="4000" b="1" i="0" dirty="0">
                <a:ln>
                  <a:solidFill>
                    <a:schemeClr val="bg1"/>
                  </a:solidFill>
                </a:ln>
                <a:solidFill>
                  <a:srgbClr val="D71F25"/>
                </a:solidFill>
                <a:effectLst/>
                <a:latin typeface="system-ui"/>
              </a:rPr>
              <a:t>Data Analysis</a:t>
            </a:r>
            <a:endParaRPr lang="en-US" sz="4000" b="1" dirty="0">
              <a:solidFill>
                <a:srgbClr val="D71F25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F49DC3C-1EF7-8703-6A04-2247611F89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467AA8B-209F-FC12-6C2E-EA7DB0C432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solidFill>
              <a:schemeClr val="tx2">
                <a:lumMod val="25000"/>
                <a:lumOff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8395523-AD42-7046-2B41-ECEBA446FE13}"/>
              </a:ext>
            </a:extLst>
          </p:cNvPr>
          <p:cNvSpPr txBox="1"/>
          <p:nvPr/>
        </p:nvSpPr>
        <p:spPr>
          <a:xfrm>
            <a:off x="371094" y="2718054"/>
            <a:ext cx="3438906" cy="3207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114300">
              <a:spcAft>
                <a:spcPts val="600"/>
              </a:spcAft>
            </a:pPr>
            <a:r>
              <a:rPr lang="en-US" sz="2400" b="1" dirty="0"/>
              <a:t>Word Counts</a:t>
            </a:r>
          </a:p>
          <a:p>
            <a:pPr marL="114300">
              <a:spcAft>
                <a:spcPts val="600"/>
              </a:spcAft>
            </a:pPr>
            <a:endParaRPr lang="en-US" sz="2400" b="1" dirty="0"/>
          </a:p>
          <a:p>
            <a:pPr marL="114300">
              <a:spcAft>
                <a:spcPts val="600"/>
              </a:spcAft>
            </a:pPr>
            <a:r>
              <a:rPr lang="en-US" sz="1600" b="1" dirty="0"/>
              <a:t>Similarities in Lower Quartiles</a:t>
            </a:r>
          </a:p>
          <a:p>
            <a:pPr marL="114300">
              <a:spcAft>
                <a:spcPts val="600"/>
              </a:spcAft>
            </a:pPr>
            <a:endParaRPr lang="en-US" sz="1600" b="1" dirty="0"/>
          </a:p>
          <a:p>
            <a:pPr marL="114300">
              <a:spcAft>
                <a:spcPts val="600"/>
              </a:spcAft>
            </a:pPr>
            <a:r>
              <a:rPr lang="en-US" sz="1600" b="1" dirty="0"/>
              <a:t>Differences in Higher Quartiles</a:t>
            </a:r>
          </a:p>
          <a:p>
            <a:pPr marL="114300">
              <a:spcAft>
                <a:spcPts val="600"/>
              </a:spcAft>
            </a:pPr>
            <a:r>
              <a:rPr lang="en-US" sz="1600" dirty="0">
                <a:solidFill>
                  <a:srgbClr val="134A84"/>
                </a:solidFill>
              </a:rPr>
              <a:t>Pepsi </a:t>
            </a:r>
            <a:r>
              <a:rPr lang="en-US" sz="1600" dirty="0"/>
              <a:t>have more word counts than </a:t>
            </a:r>
            <a:r>
              <a:rPr lang="en-US" sz="1600" dirty="0">
                <a:solidFill>
                  <a:srgbClr val="D61F25"/>
                </a:solidFill>
              </a:rPr>
              <a:t>Coca-Cola</a:t>
            </a:r>
          </a:p>
          <a:p>
            <a:pPr marL="571500" lvl="1">
              <a:spcAft>
                <a:spcPts val="600"/>
              </a:spcAft>
            </a:pPr>
            <a:endParaRPr lang="en-US" sz="1600" b="1" dirty="0"/>
          </a:p>
        </p:txBody>
      </p:sp>
      <p:pic>
        <p:nvPicPr>
          <p:cNvPr id="6" name="Picture 5" descr="A red and blue diagram&#10;&#10;Description automatically generated">
            <a:extLst>
              <a:ext uri="{FF2B5EF4-FFF2-40B4-BE49-F238E27FC236}">
                <a16:creationId xmlns:a16="http://schemas.microsoft.com/office/drawing/2014/main" id="{E486C81D-BCAE-8560-7947-7038AED539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55" r="1915" b="8879"/>
          <a:stretch/>
        </p:blipFill>
        <p:spPr>
          <a:xfrm>
            <a:off x="5639754" y="1295969"/>
            <a:ext cx="5484496" cy="426606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03429B0-ABA1-DB64-E438-FBFD8205E418}"/>
              </a:ext>
            </a:extLst>
          </p:cNvPr>
          <p:cNvSpPr txBox="1"/>
          <p:nvPr/>
        </p:nvSpPr>
        <p:spPr>
          <a:xfrm>
            <a:off x="9488855" y="2938307"/>
            <a:ext cx="11338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800" b="1" i="0" dirty="0">
                <a:ln>
                  <a:solidFill>
                    <a:schemeClr val="bg1"/>
                  </a:solidFill>
                </a:ln>
                <a:solidFill>
                  <a:srgbClr val="D71F25"/>
                </a:solidFill>
                <a:effectLst/>
                <a:latin typeface="system-ui"/>
              </a:rPr>
              <a:t>Coca-Cola</a:t>
            </a:r>
            <a:endParaRPr lang="en-AE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5B6AFF2-36DB-829D-95FE-67851010E0ED}"/>
              </a:ext>
            </a:extLst>
          </p:cNvPr>
          <p:cNvSpPr txBox="1"/>
          <p:nvPr/>
        </p:nvSpPr>
        <p:spPr>
          <a:xfrm>
            <a:off x="9488855" y="3504642"/>
            <a:ext cx="11338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800" b="1" i="0" dirty="0">
                <a:ln>
                  <a:solidFill>
                    <a:schemeClr val="bg1"/>
                  </a:solidFill>
                </a:ln>
                <a:solidFill>
                  <a:srgbClr val="134A84"/>
                </a:solidFill>
                <a:effectLst/>
                <a:latin typeface="system-ui"/>
              </a:rPr>
              <a:t>Pepsi</a:t>
            </a:r>
            <a:endParaRPr lang="en-AE" dirty="0">
              <a:solidFill>
                <a:srgbClr val="134A84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89F5E00-602A-5D83-7FFA-45029DDAC56D}"/>
              </a:ext>
            </a:extLst>
          </p:cNvPr>
          <p:cNvSpPr txBox="1"/>
          <p:nvPr/>
        </p:nvSpPr>
        <p:spPr>
          <a:xfrm>
            <a:off x="7787579" y="2011680"/>
            <a:ext cx="16013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800" b="1" i="0" dirty="0">
                <a:ln>
                  <a:solidFill>
                    <a:schemeClr val="bg1"/>
                  </a:solidFill>
                </a:ln>
                <a:solidFill>
                  <a:srgbClr val="D71F25"/>
                </a:solidFill>
                <a:effectLst/>
                <a:latin typeface="system-ui"/>
              </a:rPr>
              <a:t>Q3 – 43 words</a:t>
            </a:r>
            <a:endParaRPr lang="en-AE" dirty="0"/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2638F757-B99E-E84E-7102-114F3E47C87E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885432" y="2196346"/>
            <a:ext cx="902147" cy="629150"/>
          </a:xfrm>
          <a:prstGeom prst="bentConnector3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03016860-0010-C04F-7551-E53D907B273C}"/>
              </a:ext>
            </a:extLst>
          </p:cNvPr>
          <p:cNvCxnSpPr>
            <a:cxnSpLocks/>
            <a:endCxn id="25" idx="1"/>
          </p:cNvCxnSpPr>
          <p:nvPr/>
        </p:nvCxnSpPr>
        <p:spPr>
          <a:xfrm>
            <a:off x="7123176" y="4121455"/>
            <a:ext cx="652939" cy="423367"/>
          </a:xfrm>
          <a:prstGeom prst="bentConnector3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A15B810C-76D3-88D1-0F3B-625C4B0614BB}"/>
              </a:ext>
            </a:extLst>
          </p:cNvPr>
          <p:cNvSpPr txBox="1"/>
          <p:nvPr/>
        </p:nvSpPr>
        <p:spPr>
          <a:xfrm>
            <a:off x="7776115" y="4360156"/>
            <a:ext cx="16013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800" b="1" i="0" dirty="0">
                <a:ln>
                  <a:solidFill>
                    <a:schemeClr val="bg1"/>
                  </a:solidFill>
                </a:ln>
                <a:solidFill>
                  <a:srgbClr val="134A84"/>
                </a:solidFill>
                <a:effectLst/>
                <a:latin typeface="system-ui"/>
              </a:rPr>
              <a:t>Q3 – 51 words</a:t>
            </a:r>
            <a:endParaRPr lang="en-AE" dirty="0">
              <a:solidFill>
                <a:srgbClr val="134A8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36708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F6F51DD-D06B-C7B8-F16E-83ECD752CF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32587214-4240-0691-535B-D160F19B35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7B802D65-8599-B984-655A-E1A5619EC3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BB11663-1FD7-0A49-37B2-9D4D1B513C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A7DD6410-A401-57D9-5B9D-C20D21FE0A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60D31F5-7413-7D37-650D-2F28AF8251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552DA07-B8D2-5890-7026-29EFE66082F9}"/>
              </a:ext>
            </a:extLst>
          </p:cNvPr>
          <p:cNvSpPr txBox="1"/>
          <p:nvPr/>
        </p:nvSpPr>
        <p:spPr>
          <a:xfrm>
            <a:off x="371094" y="1161288"/>
            <a:ext cx="3438144" cy="1124712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GB" sz="4000" b="1" i="0" dirty="0">
                <a:ln>
                  <a:solidFill>
                    <a:schemeClr val="bg1"/>
                  </a:solidFill>
                </a:ln>
                <a:solidFill>
                  <a:srgbClr val="134A84"/>
                </a:solidFill>
                <a:effectLst/>
                <a:latin typeface="system-ui"/>
              </a:rPr>
              <a:t>Exploratory</a:t>
            </a:r>
            <a:r>
              <a:rPr lang="en-GB" sz="40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system-ui"/>
              </a:rPr>
              <a:t> </a:t>
            </a:r>
            <a:r>
              <a:rPr lang="en-GB" sz="4000" b="1" i="0" dirty="0">
                <a:ln>
                  <a:solidFill>
                    <a:schemeClr val="bg1"/>
                  </a:solidFill>
                </a:ln>
                <a:solidFill>
                  <a:srgbClr val="D71F25"/>
                </a:solidFill>
                <a:effectLst/>
                <a:latin typeface="system-ui"/>
              </a:rPr>
              <a:t>Data Analysis</a:t>
            </a:r>
            <a:endParaRPr lang="en-US" sz="4000" b="1" dirty="0">
              <a:solidFill>
                <a:srgbClr val="D71F25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1FBCF16-EC6B-47D2-EC30-30E02C02EB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ECAAAD9-0ECB-1D68-2C4F-691284C039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solidFill>
              <a:schemeClr val="tx2">
                <a:lumMod val="25000"/>
                <a:lumOff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0330B5-41B4-CEB6-AC5A-A5CD59827705}"/>
              </a:ext>
            </a:extLst>
          </p:cNvPr>
          <p:cNvSpPr txBox="1"/>
          <p:nvPr/>
        </p:nvSpPr>
        <p:spPr>
          <a:xfrm>
            <a:off x="4062282" y="1190143"/>
            <a:ext cx="3789882" cy="1067002"/>
          </a:xfrm>
          <a:prstGeom prst="rect">
            <a:avLst/>
          </a:prstGeom>
        </p:spPr>
        <p:txBody>
          <a:bodyPr vert="horz" lIns="91440" tIns="45720" rIns="91440" bIns="45720" numCol="1" rtlCol="0" anchor="t">
            <a:normAutofit/>
          </a:bodyPr>
          <a:lstStyle/>
          <a:p>
            <a:pPr marL="114300">
              <a:spcAft>
                <a:spcPts val="600"/>
              </a:spcAft>
            </a:pPr>
            <a:r>
              <a:rPr lang="en-US" sz="2400" b="1" dirty="0"/>
              <a:t>Common Words</a:t>
            </a:r>
          </a:p>
          <a:p>
            <a:pPr marL="114300">
              <a:spcAft>
                <a:spcPts val="600"/>
              </a:spcAft>
            </a:pPr>
            <a:r>
              <a:rPr lang="en-US" sz="1600" b="1" dirty="0"/>
              <a:t>Words that frequently show across all documents</a:t>
            </a:r>
          </a:p>
        </p:txBody>
      </p:sp>
      <p:pic>
        <p:nvPicPr>
          <p:cNvPr id="3" name="Picture 2" descr="A graph of red and blue bars&#10;&#10;Description automatically generated">
            <a:extLst>
              <a:ext uri="{FF2B5EF4-FFF2-40B4-BE49-F238E27FC236}">
                <a16:creationId xmlns:a16="http://schemas.microsoft.com/office/drawing/2014/main" id="{6EAC9D7B-35C8-9EC1-D1E6-8F447A8B20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627"/>
          <a:stretch/>
        </p:blipFill>
        <p:spPr>
          <a:xfrm>
            <a:off x="195060" y="2579502"/>
            <a:ext cx="11801880" cy="392277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8E91F45-6ADC-AAA7-9D4D-94A72E98E333}"/>
              </a:ext>
            </a:extLst>
          </p:cNvPr>
          <p:cNvSpPr txBox="1"/>
          <p:nvPr/>
        </p:nvSpPr>
        <p:spPr>
          <a:xfrm>
            <a:off x="8105209" y="1223507"/>
            <a:ext cx="4044972" cy="10002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4300">
              <a:spcAft>
                <a:spcPts val="600"/>
              </a:spcAft>
            </a:pPr>
            <a:r>
              <a:rPr lang="en-US" sz="1800" b="1" dirty="0" err="1"/>
              <a:t>Stopwords</a:t>
            </a:r>
            <a:r>
              <a:rPr lang="en-US" sz="1800" b="1" dirty="0"/>
              <a:t>: </a:t>
            </a:r>
            <a:r>
              <a:rPr lang="en-US" sz="1800" dirty="0"/>
              <a:t>like, just, know, new, </a:t>
            </a:r>
            <a:r>
              <a:rPr lang="en-US" sz="1800" dirty="0" err="1"/>
              <a:t>im</a:t>
            </a:r>
            <a:r>
              <a:rPr lang="en-US" sz="1800" dirty="0"/>
              <a:t> (I’m), does</a:t>
            </a:r>
          </a:p>
          <a:p>
            <a:pPr marL="114300">
              <a:spcAft>
                <a:spcPts val="600"/>
              </a:spcAft>
            </a:pPr>
            <a:r>
              <a:rPr lang="en-US" sz="1800" b="1" dirty="0"/>
              <a:t>Keywords: </a:t>
            </a:r>
            <a:r>
              <a:rPr lang="en-US" sz="1800" dirty="0"/>
              <a:t>zero, sugar, bottle</a:t>
            </a:r>
            <a:endParaRPr lang="en-US" sz="1800" b="1" dirty="0"/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A3AAD459-5819-4FED-1E95-D9B97D09280D}"/>
              </a:ext>
            </a:extLst>
          </p:cNvPr>
          <p:cNvSpPr/>
          <p:nvPr/>
        </p:nvSpPr>
        <p:spPr>
          <a:xfrm>
            <a:off x="8517683" y="3326627"/>
            <a:ext cx="384048" cy="732862"/>
          </a:xfrm>
          <a:prstGeom prst="downArrow">
            <a:avLst/>
          </a:prstGeom>
          <a:solidFill>
            <a:srgbClr val="FF45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24457730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323CE06-CE9B-902E-18DD-35CABAEB62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E1CDAFE6-F2A2-FF22-0B43-DB5227ECB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CC76E3BF-5996-EFE4-4B2E-E46FFC0C7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159142A-AAAD-6238-BB29-DE5A7BBC2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3E38FD63-6CE5-92EE-D38A-DD73609AA6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08D8BBC-5A13-F76B-C40B-42ACCBF568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51C9BCE-875E-922F-077B-78271202C5F6}"/>
              </a:ext>
            </a:extLst>
          </p:cNvPr>
          <p:cNvSpPr txBox="1"/>
          <p:nvPr/>
        </p:nvSpPr>
        <p:spPr>
          <a:xfrm>
            <a:off x="371094" y="1161288"/>
            <a:ext cx="3438144" cy="1124712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GB" sz="4000" b="1" i="0" dirty="0">
                <a:ln>
                  <a:solidFill>
                    <a:schemeClr val="bg1"/>
                  </a:solidFill>
                </a:ln>
                <a:solidFill>
                  <a:srgbClr val="134A84"/>
                </a:solidFill>
                <a:effectLst/>
                <a:latin typeface="system-ui"/>
              </a:rPr>
              <a:t>Exploratory</a:t>
            </a:r>
            <a:r>
              <a:rPr lang="en-GB" sz="40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system-ui"/>
              </a:rPr>
              <a:t> </a:t>
            </a:r>
            <a:r>
              <a:rPr lang="en-GB" sz="4000" b="1" i="0" dirty="0">
                <a:ln>
                  <a:solidFill>
                    <a:schemeClr val="bg1"/>
                  </a:solidFill>
                </a:ln>
                <a:solidFill>
                  <a:srgbClr val="D71F25"/>
                </a:solidFill>
                <a:effectLst/>
                <a:latin typeface="system-ui"/>
              </a:rPr>
              <a:t>Data Analysis</a:t>
            </a:r>
            <a:endParaRPr lang="en-US" sz="4000" b="1" dirty="0">
              <a:solidFill>
                <a:srgbClr val="D71F25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F7838D1-18B1-3997-5FD0-CDDE7FDC69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5BA996F-04A1-EFE1-AAB3-E2FBA4C840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solidFill>
              <a:schemeClr val="tx2">
                <a:lumMod val="25000"/>
                <a:lumOff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Picture 1" descr="A graph of red and blue bars&#10;&#10;Description automatically generated">
            <a:extLst>
              <a:ext uri="{FF2B5EF4-FFF2-40B4-BE49-F238E27FC236}">
                <a16:creationId xmlns:a16="http://schemas.microsoft.com/office/drawing/2014/main" id="{18E2AE6D-5DB4-FBBC-9F3F-3249C7A1D0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814" b="5397"/>
          <a:stretch/>
        </p:blipFill>
        <p:spPr>
          <a:xfrm>
            <a:off x="195060" y="2574027"/>
            <a:ext cx="11801880" cy="428397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C09B7D4-978B-3561-DAC9-73C07EBFEE49}"/>
              </a:ext>
            </a:extLst>
          </p:cNvPr>
          <p:cNvSpPr txBox="1"/>
          <p:nvPr/>
        </p:nvSpPr>
        <p:spPr>
          <a:xfrm>
            <a:off x="4062282" y="1190143"/>
            <a:ext cx="3789882" cy="1067002"/>
          </a:xfrm>
          <a:prstGeom prst="rect">
            <a:avLst/>
          </a:prstGeom>
        </p:spPr>
        <p:txBody>
          <a:bodyPr vert="horz" lIns="91440" tIns="45720" rIns="91440" bIns="45720" numCol="1" rtlCol="0" anchor="t">
            <a:normAutofit/>
          </a:bodyPr>
          <a:lstStyle/>
          <a:p>
            <a:pPr marL="114300">
              <a:spcAft>
                <a:spcPts val="600"/>
              </a:spcAft>
            </a:pPr>
            <a:r>
              <a:rPr lang="en-US" sz="2400" b="1" dirty="0"/>
              <a:t>Exclusive Words</a:t>
            </a:r>
          </a:p>
          <a:p>
            <a:pPr marL="114300">
              <a:spcAft>
                <a:spcPts val="600"/>
              </a:spcAft>
            </a:pPr>
            <a:r>
              <a:rPr lang="en-US" sz="1600" b="1" dirty="0"/>
              <a:t>Words that mostly show either in </a:t>
            </a:r>
            <a:r>
              <a:rPr lang="en-US" sz="1600" b="1" dirty="0">
                <a:solidFill>
                  <a:srgbClr val="134A84"/>
                </a:solidFill>
              </a:rPr>
              <a:t>Pepsi</a:t>
            </a:r>
            <a:r>
              <a:rPr lang="en-US" sz="1600" b="1" dirty="0"/>
              <a:t> or </a:t>
            </a:r>
            <a:r>
              <a:rPr lang="en-US" sz="1600" b="1" dirty="0">
                <a:solidFill>
                  <a:srgbClr val="F40009"/>
                </a:solidFill>
              </a:rPr>
              <a:t>Coca-Cola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166528-FA06-3588-E3EF-70AE58315C9D}"/>
              </a:ext>
            </a:extLst>
          </p:cNvPr>
          <p:cNvSpPr txBox="1"/>
          <p:nvPr/>
        </p:nvSpPr>
        <p:spPr>
          <a:xfrm>
            <a:off x="7852164" y="1429604"/>
            <a:ext cx="3789882" cy="827541"/>
          </a:xfrm>
          <a:prstGeom prst="rect">
            <a:avLst/>
          </a:prstGeom>
        </p:spPr>
        <p:txBody>
          <a:bodyPr vert="horz" lIns="91440" tIns="45720" rIns="91440" bIns="45720" numCol="1" rtlCol="0" anchor="t">
            <a:normAutofit/>
          </a:bodyPr>
          <a:lstStyle/>
          <a:p>
            <a:pPr marL="114300">
              <a:spcAft>
                <a:spcPts val="600"/>
              </a:spcAft>
            </a:pPr>
            <a:r>
              <a:rPr lang="en-US" sz="1600" b="1" dirty="0"/>
              <a:t>Find the difference in the count of occurrences between </a:t>
            </a:r>
            <a:r>
              <a:rPr lang="en-US" sz="1600" b="1" dirty="0">
                <a:solidFill>
                  <a:srgbClr val="134A84"/>
                </a:solidFill>
              </a:rPr>
              <a:t>Pepsi</a:t>
            </a:r>
            <a:r>
              <a:rPr lang="en-US" sz="1600" b="1" dirty="0"/>
              <a:t> and </a:t>
            </a:r>
            <a:r>
              <a:rPr lang="en-US" sz="1600" b="1" dirty="0">
                <a:solidFill>
                  <a:srgbClr val="F40009"/>
                </a:solidFill>
              </a:rPr>
              <a:t>Coca-Cola</a:t>
            </a:r>
            <a:endParaRPr lang="en-US" sz="1100" b="1" dirty="0">
              <a:solidFill>
                <a:srgbClr val="F4000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92583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1AC326A-5380-4B2F-A366-BEF46B4912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D9A00EEF-6498-6EA6-9851-3EA3F237A4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1DB8FAC0-D288-84AE-831C-A53FE50E7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A334AF3-D16B-E373-4BB6-2CA4040B8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391954FC-17DB-5B0E-46A5-E81E420688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9ED3737-F0FD-6B5F-2DFB-6CF5738C1F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7EDDACF-CCC1-159B-E83C-57D66586531A}"/>
              </a:ext>
            </a:extLst>
          </p:cNvPr>
          <p:cNvSpPr txBox="1"/>
          <p:nvPr/>
        </p:nvSpPr>
        <p:spPr>
          <a:xfrm>
            <a:off x="371094" y="1161288"/>
            <a:ext cx="3438144" cy="1124712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GB" sz="4000" b="1" i="0" dirty="0">
                <a:ln>
                  <a:solidFill>
                    <a:schemeClr val="bg1"/>
                  </a:solidFill>
                </a:ln>
                <a:solidFill>
                  <a:srgbClr val="134A84"/>
                </a:solidFill>
                <a:effectLst/>
                <a:latin typeface="system-ui"/>
              </a:rPr>
              <a:t>Exploratory</a:t>
            </a:r>
            <a:r>
              <a:rPr lang="en-GB" sz="40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system-ui"/>
              </a:rPr>
              <a:t> </a:t>
            </a:r>
            <a:r>
              <a:rPr lang="en-GB" sz="4000" b="1" i="0" dirty="0">
                <a:ln>
                  <a:solidFill>
                    <a:schemeClr val="bg1"/>
                  </a:solidFill>
                </a:ln>
                <a:solidFill>
                  <a:srgbClr val="D71F25"/>
                </a:solidFill>
                <a:effectLst/>
                <a:latin typeface="system-ui"/>
              </a:rPr>
              <a:t>Data Analysis</a:t>
            </a:r>
            <a:endParaRPr lang="en-US" sz="4000" b="1" dirty="0">
              <a:solidFill>
                <a:srgbClr val="D71F25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C522502-2428-4C4A-4628-0CA4EB55AB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7ED725D5-70C0-867D-7D6A-31B38F0C51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solidFill>
              <a:schemeClr val="tx2">
                <a:lumMod val="25000"/>
                <a:lumOff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 descr="A word cloud with blue and red text&#10;&#10;Description automatically generated">
            <a:extLst>
              <a:ext uri="{FF2B5EF4-FFF2-40B4-BE49-F238E27FC236}">
                <a16:creationId xmlns:a16="http://schemas.microsoft.com/office/drawing/2014/main" id="{287B7196-35CF-8ED8-A455-877356BF1E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6862" y="787352"/>
            <a:ext cx="6464821" cy="540106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BE636DB-A887-F5DA-66E5-C689F08EAF21}"/>
              </a:ext>
            </a:extLst>
          </p:cNvPr>
          <p:cNvSpPr txBox="1"/>
          <p:nvPr/>
        </p:nvSpPr>
        <p:spPr>
          <a:xfrm>
            <a:off x="371094" y="2718054"/>
            <a:ext cx="3438906" cy="3207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114300">
              <a:spcAft>
                <a:spcPts val="600"/>
              </a:spcAft>
            </a:pPr>
            <a:r>
              <a:rPr lang="en-US" sz="2400" b="1" dirty="0"/>
              <a:t>Word Cloud</a:t>
            </a:r>
          </a:p>
          <a:p>
            <a:pPr marL="114300">
              <a:spcAft>
                <a:spcPts val="600"/>
              </a:spcAft>
            </a:pPr>
            <a:endParaRPr lang="en-US" sz="2400" b="1" dirty="0"/>
          </a:p>
          <a:p>
            <a:pPr marL="114300">
              <a:spcAft>
                <a:spcPts val="600"/>
              </a:spcAft>
            </a:pPr>
            <a:r>
              <a:rPr lang="en-US" sz="1600" dirty="0"/>
              <a:t>This word cloud displays words in </a:t>
            </a:r>
            <a:r>
              <a:rPr lang="en-US" sz="1600" dirty="0">
                <a:solidFill>
                  <a:srgbClr val="F40009"/>
                </a:solidFill>
              </a:rPr>
              <a:t>red for Coca-Cola</a:t>
            </a:r>
            <a:r>
              <a:rPr lang="en-US" sz="1600" dirty="0"/>
              <a:t> and in </a:t>
            </a:r>
            <a:r>
              <a:rPr lang="en-US" sz="1600" dirty="0">
                <a:solidFill>
                  <a:srgbClr val="004A97"/>
                </a:solidFill>
              </a:rPr>
              <a:t>blue for Pepsi</a:t>
            </a:r>
            <a:r>
              <a:rPr lang="en-US" sz="1600" dirty="0"/>
              <a:t>, with word size reflecting the difference in occurrences between the two brands</a:t>
            </a:r>
            <a:r>
              <a:rPr lang="en-US" sz="1600" b="1" dirty="0">
                <a:solidFill>
                  <a:srgbClr val="D61F25"/>
                </a:solidFill>
              </a:rPr>
              <a:t> </a:t>
            </a:r>
            <a:endParaRPr lang="en-US" sz="1600" dirty="0">
              <a:solidFill>
                <a:srgbClr val="D61F25"/>
              </a:solidFill>
            </a:endParaRPr>
          </a:p>
          <a:p>
            <a:pPr marL="571500" lvl="1">
              <a:spcAft>
                <a:spcPts val="600"/>
              </a:spcAft>
            </a:pPr>
            <a:endParaRPr lang="en-US" sz="1600" b="1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CBC1AF5-1DEE-3349-60E7-7B9D9494AF50}"/>
              </a:ext>
            </a:extLst>
          </p:cNvPr>
          <p:cNvCxnSpPr>
            <a:cxnSpLocks/>
          </p:cNvCxnSpPr>
          <p:nvPr/>
        </p:nvCxnSpPr>
        <p:spPr>
          <a:xfrm>
            <a:off x="4241800" y="3987800"/>
            <a:ext cx="54506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3721901-15B6-5ADE-6C09-8F9850203B2E}"/>
              </a:ext>
            </a:extLst>
          </p:cNvPr>
          <p:cNvCxnSpPr>
            <a:cxnSpLocks/>
          </p:cNvCxnSpPr>
          <p:nvPr/>
        </p:nvCxnSpPr>
        <p:spPr>
          <a:xfrm>
            <a:off x="4241800" y="3987800"/>
            <a:ext cx="0" cy="14033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7C0584B-F703-4943-D900-A3DDD54F5EE4}"/>
              </a:ext>
            </a:extLst>
          </p:cNvPr>
          <p:cNvSpPr txBox="1"/>
          <p:nvPr/>
        </p:nvSpPr>
        <p:spPr>
          <a:xfrm>
            <a:off x="3018753" y="5449805"/>
            <a:ext cx="165558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Never seen this </a:t>
            </a:r>
            <a:r>
              <a:rPr lang="en-US" sz="800" dirty="0" err="1"/>
              <a:t>kinda</a:t>
            </a:r>
            <a:r>
              <a:rPr lang="en-US" sz="800" dirty="0"/>
              <a:t> Coke bottle. Pretty fun IMO.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D91278C-F32A-3E94-9722-F373AC1C4918}"/>
              </a:ext>
            </a:extLst>
          </p:cNvPr>
          <p:cNvSpPr txBox="1"/>
          <p:nvPr/>
        </p:nvSpPr>
        <p:spPr>
          <a:xfrm>
            <a:off x="3018753" y="5753134"/>
            <a:ext cx="173504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Does anyone have any info about this Coca-Cola Hip Hop bottle?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2E74803-E929-DE3D-CB6C-89DBF785A44F}"/>
              </a:ext>
            </a:extLst>
          </p:cNvPr>
          <p:cNvSpPr txBox="1"/>
          <p:nvPr/>
        </p:nvSpPr>
        <p:spPr>
          <a:xfrm>
            <a:off x="10461108" y="217438"/>
            <a:ext cx="158115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PepsiCo is closing 4 bottling plants and cutting nearly 400 jobs as it streamlines operations</a:t>
            </a:r>
          </a:p>
          <a:p>
            <a:r>
              <a:rPr lang="en-US" sz="800" dirty="0"/>
              <a:t>#pepsi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9DD33F5-65D7-4C3B-6D2C-A9E7DDC8C7AE}"/>
              </a:ext>
            </a:extLst>
          </p:cNvPr>
          <p:cNvCxnSpPr>
            <a:cxnSpLocks/>
          </p:cNvCxnSpPr>
          <p:nvPr/>
        </p:nvCxnSpPr>
        <p:spPr>
          <a:xfrm>
            <a:off x="9916046" y="495300"/>
            <a:ext cx="54506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38D6A65-7FE8-D5E6-0A22-D5317690B155}"/>
              </a:ext>
            </a:extLst>
          </p:cNvPr>
          <p:cNvCxnSpPr>
            <a:cxnSpLocks/>
          </p:cNvCxnSpPr>
          <p:nvPr/>
        </p:nvCxnSpPr>
        <p:spPr>
          <a:xfrm>
            <a:off x="9916046" y="495300"/>
            <a:ext cx="27672" cy="12283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56E7CE53-6F37-0BC4-BD9F-339D76B82910}"/>
              </a:ext>
            </a:extLst>
          </p:cNvPr>
          <p:cNvSpPr/>
          <p:nvPr/>
        </p:nvSpPr>
        <p:spPr>
          <a:xfrm>
            <a:off x="424815" y="843533"/>
            <a:ext cx="557359" cy="731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252A8F5-24E4-F150-A99D-2B91EFF4B974}"/>
              </a:ext>
            </a:extLst>
          </p:cNvPr>
          <p:cNvCxnSpPr>
            <a:cxnSpLocks/>
          </p:cNvCxnSpPr>
          <p:nvPr/>
        </p:nvCxnSpPr>
        <p:spPr>
          <a:xfrm>
            <a:off x="426529" y="2447862"/>
            <a:ext cx="3304413" cy="0"/>
          </a:xfrm>
          <a:prstGeom prst="line">
            <a:avLst/>
          </a:prstGeom>
          <a:ln w="12700">
            <a:solidFill>
              <a:srgbClr val="C9C9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24394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441ABF-83CF-D095-0EE9-FB9542A478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C2F2AA62-8C07-964E-9CAE-21B357B35DFD}"/>
              </a:ext>
            </a:extLst>
          </p:cNvPr>
          <p:cNvSpPr txBox="1"/>
          <p:nvPr/>
        </p:nvSpPr>
        <p:spPr>
          <a:xfrm>
            <a:off x="371094" y="1161288"/>
            <a:ext cx="3438144" cy="1124712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GB" sz="4000" b="1" i="0" dirty="0">
                <a:ln>
                  <a:solidFill>
                    <a:schemeClr val="bg1"/>
                  </a:solidFill>
                </a:ln>
                <a:solidFill>
                  <a:srgbClr val="134A84"/>
                </a:solidFill>
                <a:effectLst/>
                <a:latin typeface="system-ui"/>
              </a:rPr>
              <a:t>Sentiment</a:t>
            </a:r>
            <a:r>
              <a:rPr lang="en-GB" sz="40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system-ui"/>
              </a:rPr>
              <a:t> </a:t>
            </a:r>
            <a:r>
              <a:rPr lang="en-GB" sz="4000" b="1" i="0" dirty="0">
                <a:ln>
                  <a:solidFill>
                    <a:schemeClr val="bg1"/>
                  </a:solidFill>
                </a:ln>
                <a:solidFill>
                  <a:srgbClr val="D71F25"/>
                </a:solidFill>
                <a:effectLst/>
                <a:latin typeface="system-ui"/>
              </a:rPr>
              <a:t>Analysis</a:t>
            </a:r>
            <a:endParaRPr lang="en-US" sz="4000" b="1" dirty="0">
              <a:solidFill>
                <a:srgbClr val="D71F25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814725-225F-6912-7F0E-70FBCDAE1065}"/>
              </a:ext>
            </a:extLst>
          </p:cNvPr>
          <p:cNvSpPr txBox="1"/>
          <p:nvPr/>
        </p:nvSpPr>
        <p:spPr>
          <a:xfrm>
            <a:off x="4804733" y="838121"/>
            <a:ext cx="15584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>
                <a:solidFill>
                  <a:srgbClr val="004A97"/>
                </a:solidFill>
              </a:rPr>
              <a:t>Pepsi</a:t>
            </a:r>
            <a:r>
              <a:rPr lang="en-US" sz="3600" dirty="0"/>
              <a:t> </a:t>
            </a:r>
            <a:endParaRPr lang="en-US" sz="36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E83EAC7-ADDE-E19F-92C4-DB51BD4603F5}"/>
              </a:ext>
            </a:extLst>
          </p:cNvPr>
          <p:cNvSpPr txBox="1"/>
          <p:nvPr/>
        </p:nvSpPr>
        <p:spPr>
          <a:xfrm>
            <a:off x="9110130" y="838122"/>
            <a:ext cx="26468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>
                <a:solidFill>
                  <a:srgbClr val="D61F25"/>
                </a:solidFill>
              </a:rPr>
              <a:t>Coca-Cola</a:t>
            </a:r>
            <a:r>
              <a:rPr lang="en-US" sz="3600" b="1" dirty="0"/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942AB0-2869-813C-FE07-C0599BDE570D}"/>
              </a:ext>
            </a:extLst>
          </p:cNvPr>
          <p:cNvSpPr txBox="1"/>
          <p:nvPr/>
        </p:nvSpPr>
        <p:spPr>
          <a:xfrm>
            <a:off x="371094" y="2718054"/>
            <a:ext cx="3438906" cy="3207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114300">
              <a:spcAft>
                <a:spcPts val="600"/>
              </a:spcAft>
            </a:pPr>
            <a:r>
              <a:rPr lang="en-US" sz="2400" b="1" dirty="0"/>
              <a:t>Compound Score</a:t>
            </a:r>
          </a:p>
          <a:p>
            <a:pPr marL="400050" indent="-285750">
              <a:spcAft>
                <a:spcPts val="600"/>
              </a:spcAft>
              <a:buFontTx/>
              <a:buChar char="-"/>
            </a:pPr>
            <a:r>
              <a:rPr lang="en-US" sz="1600" dirty="0"/>
              <a:t>Focus overall Sentiment</a:t>
            </a:r>
          </a:p>
          <a:p>
            <a:pPr marL="400050" indent="-285750">
              <a:spcAft>
                <a:spcPts val="600"/>
              </a:spcAft>
              <a:buFontTx/>
              <a:buChar char="-"/>
            </a:pPr>
            <a:r>
              <a:rPr lang="en-US" sz="1600" dirty="0"/>
              <a:t>Sensitive to modifiers, negations, and emphasis</a:t>
            </a:r>
          </a:p>
          <a:p>
            <a:pPr marL="400050" indent="-285750">
              <a:spcAft>
                <a:spcPts val="600"/>
              </a:spcAft>
              <a:buFontTx/>
              <a:buChar char="-"/>
            </a:pPr>
            <a:endParaRPr lang="en-US" sz="1600" b="1" dirty="0"/>
          </a:p>
          <a:p>
            <a:pPr marL="114300">
              <a:spcAft>
                <a:spcPts val="600"/>
              </a:spcAft>
            </a:pPr>
            <a:r>
              <a:rPr lang="en-US" sz="2400" b="1" dirty="0"/>
              <a:t>NPS </a:t>
            </a:r>
            <a:r>
              <a:rPr lang="en-US" sz="1600" dirty="0"/>
              <a:t>Net Promoter Score </a:t>
            </a:r>
          </a:p>
          <a:p>
            <a:pPr marL="114300">
              <a:spcAft>
                <a:spcPts val="600"/>
              </a:spcAft>
            </a:pPr>
            <a:r>
              <a:rPr lang="en-US" sz="1600" dirty="0"/>
              <a:t>is a metric used to gauge customer satisfaction, range between -1 and 1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DA8080D-B31A-3581-EC2A-32F31CCFD81B}"/>
              </a:ext>
            </a:extLst>
          </p:cNvPr>
          <p:cNvCxnSpPr/>
          <p:nvPr/>
        </p:nvCxnSpPr>
        <p:spPr>
          <a:xfrm>
            <a:off x="6500632" y="3071658"/>
            <a:ext cx="230428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742EF4C-2375-C6E2-EF05-000FE405A4FE}"/>
              </a:ext>
            </a:extLst>
          </p:cNvPr>
          <p:cNvCxnSpPr/>
          <p:nvPr/>
        </p:nvCxnSpPr>
        <p:spPr>
          <a:xfrm>
            <a:off x="6510528" y="3889594"/>
            <a:ext cx="230428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FE30FB3-5DAD-B851-34A9-1AF2E0BB581B}"/>
              </a:ext>
            </a:extLst>
          </p:cNvPr>
          <p:cNvSpPr txBox="1"/>
          <p:nvPr/>
        </p:nvSpPr>
        <p:spPr>
          <a:xfrm>
            <a:off x="7108459" y="2646516"/>
            <a:ext cx="12634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Score &gt; 0.05</a:t>
            </a:r>
            <a:endParaRPr lang="en-AE" sz="1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07947A9-BF68-25D4-D554-5CCDF1956FA7}"/>
              </a:ext>
            </a:extLst>
          </p:cNvPr>
          <p:cNvSpPr txBox="1"/>
          <p:nvPr/>
        </p:nvSpPr>
        <p:spPr>
          <a:xfrm>
            <a:off x="7139293" y="4365896"/>
            <a:ext cx="13308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Score &lt; -0.05</a:t>
            </a:r>
            <a:endParaRPr lang="en-AE" sz="1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2B3517B-26D9-F48E-EFC5-3A7F4F6690EE}"/>
              </a:ext>
            </a:extLst>
          </p:cNvPr>
          <p:cNvSpPr txBox="1"/>
          <p:nvPr/>
        </p:nvSpPr>
        <p:spPr>
          <a:xfrm>
            <a:off x="6632530" y="3548018"/>
            <a:ext cx="21723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- 0.05 &lt;= Score &lt;= 0.05</a:t>
            </a:r>
            <a:endParaRPr lang="en-AE" sz="1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B444410-A09B-9E33-194F-ACC45B666D6E}"/>
              </a:ext>
            </a:extLst>
          </p:cNvPr>
          <p:cNvSpPr txBox="1"/>
          <p:nvPr/>
        </p:nvSpPr>
        <p:spPr>
          <a:xfrm>
            <a:off x="6954571" y="5077889"/>
            <a:ext cx="15712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NPS</a:t>
            </a:r>
            <a:r>
              <a:rPr lang="en-US" sz="3600" dirty="0"/>
              <a:t> </a:t>
            </a:r>
            <a:endParaRPr lang="en-US" sz="36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74E4B23-179B-C440-EF72-77D89DD766C9}"/>
              </a:ext>
            </a:extLst>
          </p:cNvPr>
          <p:cNvSpPr txBox="1"/>
          <p:nvPr/>
        </p:nvSpPr>
        <p:spPr>
          <a:xfrm>
            <a:off x="4983468" y="2345659"/>
            <a:ext cx="12009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>
                <a:solidFill>
                  <a:srgbClr val="004A97"/>
                </a:solidFill>
              </a:rPr>
              <a:t>454</a:t>
            </a:r>
            <a:r>
              <a:rPr lang="en-US" sz="3600" dirty="0"/>
              <a:t> </a:t>
            </a:r>
            <a:endParaRPr lang="en-US" sz="36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986AE2A-96AA-E89B-8A27-5425A9611F08}"/>
              </a:ext>
            </a:extLst>
          </p:cNvPr>
          <p:cNvSpPr txBox="1"/>
          <p:nvPr/>
        </p:nvSpPr>
        <p:spPr>
          <a:xfrm>
            <a:off x="5046787" y="3972478"/>
            <a:ext cx="10743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>
                <a:solidFill>
                  <a:srgbClr val="004A97"/>
                </a:solidFill>
              </a:rPr>
              <a:t>187</a:t>
            </a:r>
            <a:r>
              <a:rPr lang="en-US" sz="3600" dirty="0"/>
              <a:t> </a:t>
            </a:r>
            <a:endParaRPr lang="en-US" sz="36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C764A87-D753-118C-29E1-2ABBA6726925}"/>
              </a:ext>
            </a:extLst>
          </p:cNvPr>
          <p:cNvSpPr txBox="1"/>
          <p:nvPr/>
        </p:nvSpPr>
        <p:spPr>
          <a:xfrm>
            <a:off x="9862740" y="2345659"/>
            <a:ext cx="11416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>
                <a:solidFill>
                  <a:srgbClr val="D61F25"/>
                </a:solidFill>
              </a:rPr>
              <a:t>477</a:t>
            </a:r>
            <a:r>
              <a:rPr lang="en-US" sz="3600" dirty="0">
                <a:solidFill>
                  <a:srgbClr val="D61F25"/>
                </a:solidFill>
              </a:rPr>
              <a:t> </a:t>
            </a:r>
            <a:endParaRPr lang="en-US" sz="3600" b="1" dirty="0">
              <a:solidFill>
                <a:srgbClr val="D61F25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F30FFA8-1681-A0A7-A489-4DE6C73DD45D}"/>
              </a:ext>
            </a:extLst>
          </p:cNvPr>
          <p:cNvSpPr txBox="1"/>
          <p:nvPr/>
        </p:nvSpPr>
        <p:spPr>
          <a:xfrm>
            <a:off x="9881174" y="3972478"/>
            <a:ext cx="11047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>
                <a:solidFill>
                  <a:srgbClr val="D61F25"/>
                </a:solidFill>
              </a:rPr>
              <a:t>163</a:t>
            </a:r>
            <a:r>
              <a:rPr lang="en-US" sz="3600" dirty="0">
                <a:solidFill>
                  <a:srgbClr val="D61F25"/>
                </a:solidFill>
              </a:rPr>
              <a:t> </a:t>
            </a:r>
            <a:endParaRPr lang="en-US" sz="3600" b="1" dirty="0">
              <a:solidFill>
                <a:srgbClr val="D61F25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DDD0FCA-9160-E33F-A660-8717B4E623B9}"/>
              </a:ext>
            </a:extLst>
          </p:cNvPr>
          <p:cNvSpPr txBox="1"/>
          <p:nvPr/>
        </p:nvSpPr>
        <p:spPr>
          <a:xfrm>
            <a:off x="4983468" y="3154600"/>
            <a:ext cx="12009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>
                <a:solidFill>
                  <a:srgbClr val="004A97"/>
                </a:solidFill>
              </a:rPr>
              <a:t>354</a:t>
            </a:r>
            <a:r>
              <a:rPr lang="en-US" sz="3600" dirty="0"/>
              <a:t> </a:t>
            </a:r>
            <a:endParaRPr lang="en-US" sz="3600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8B4BD57-3200-878C-65E0-0C0DABB4EE88}"/>
              </a:ext>
            </a:extLst>
          </p:cNvPr>
          <p:cNvSpPr txBox="1"/>
          <p:nvPr/>
        </p:nvSpPr>
        <p:spPr>
          <a:xfrm>
            <a:off x="9845107" y="3154600"/>
            <a:ext cx="11769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>
                <a:solidFill>
                  <a:srgbClr val="D61F25"/>
                </a:solidFill>
              </a:rPr>
              <a:t>323</a:t>
            </a:r>
            <a:r>
              <a:rPr lang="en-US" sz="3600" dirty="0">
                <a:solidFill>
                  <a:srgbClr val="D61F25"/>
                </a:solidFill>
              </a:rPr>
              <a:t> </a:t>
            </a:r>
            <a:endParaRPr lang="en-US" sz="3600" b="1" dirty="0">
              <a:solidFill>
                <a:srgbClr val="D61F25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380F126-83EC-8106-495D-08D00E33F933}"/>
              </a:ext>
            </a:extLst>
          </p:cNvPr>
          <p:cNvSpPr txBox="1"/>
          <p:nvPr/>
        </p:nvSpPr>
        <p:spPr>
          <a:xfrm>
            <a:off x="4940988" y="5077889"/>
            <a:ext cx="12859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>
                <a:solidFill>
                  <a:srgbClr val="004A97"/>
                </a:solidFill>
              </a:rPr>
              <a:t>27%</a:t>
            </a:r>
            <a:r>
              <a:rPr lang="en-US" sz="3600" dirty="0"/>
              <a:t> </a:t>
            </a:r>
            <a:endParaRPr lang="en-US" sz="3600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0B8A277-5D93-3709-5865-23D8A525BA2B}"/>
              </a:ext>
            </a:extLst>
          </p:cNvPr>
          <p:cNvSpPr txBox="1"/>
          <p:nvPr/>
        </p:nvSpPr>
        <p:spPr>
          <a:xfrm>
            <a:off x="9771368" y="5002461"/>
            <a:ext cx="13244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>
                <a:solidFill>
                  <a:srgbClr val="D61F25"/>
                </a:solidFill>
              </a:rPr>
              <a:t>33%</a:t>
            </a:r>
            <a:r>
              <a:rPr lang="en-US" sz="3600" dirty="0">
                <a:solidFill>
                  <a:srgbClr val="D61F25"/>
                </a:solidFill>
              </a:rPr>
              <a:t> </a:t>
            </a:r>
            <a:endParaRPr lang="en-US" sz="3600" b="1" dirty="0">
              <a:solidFill>
                <a:srgbClr val="D61F25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5041AD3-3905-0EB5-4C13-0C693EF24ABD}"/>
              </a:ext>
            </a:extLst>
          </p:cNvPr>
          <p:cNvSpPr txBox="1"/>
          <p:nvPr/>
        </p:nvSpPr>
        <p:spPr>
          <a:xfrm>
            <a:off x="7196623" y="2341537"/>
            <a:ext cx="10871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Positive</a:t>
            </a:r>
            <a:endParaRPr lang="en-AE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7331BEA-6A94-4827-D38E-6664EB1C7A52}"/>
              </a:ext>
            </a:extLst>
          </p:cNvPr>
          <p:cNvSpPr txBox="1"/>
          <p:nvPr/>
        </p:nvSpPr>
        <p:spPr>
          <a:xfrm>
            <a:off x="7227457" y="3277672"/>
            <a:ext cx="1013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Neutral</a:t>
            </a:r>
            <a:endParaRPr lang="en-AE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CFCE208-AD4B-3FB5-BE28-B8857249A40F}"/>
              </a:ext>
            </a:extLst>
          </p:cNvPr>
          <p:cNvSpPr txBox="1"/>
          <p:nvPr/>
        </p:nvSpPr>
        <p:spPr>
          <a:xfrm>
            <a:off x="7177764" y="4095607"/>
            <a:ext cx="1186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Negative</a:t>
            </a:r>
            <a:endParaRPr lang="en-AE" b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7CDF013-E271-F06C-2714-5CC69E154024}"/>
              </a:ext>
            </a:extLst>
          </p:cNvPr>
          <p:cNvSpPr txBox="1"/>
          <p:nvPr/>
        </p:nvSpPr>
        <p:spPr>
          <a:xfrm>
            <a:off x="5171018" y="1484452"/>
            <a:ext cx="8258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995</a:t>
            </a:r>
          </a:p>
          <a:p>
            <a:pPr algn="ctr"/>
            <a:r>
              <a:rPr lang="en-US" b="1" dirty="0"/>
              <a:t>Posts</a:t>
            </a:r>
            <a:endParaRPr lang="en-AE" b="1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05F1BE1-1BF5-F2B7-5A7A-5ACB526EB559}"/>
              </a:ext>
            </a:extLst>
          </p:cNvPr>
          <p:cNvSpPr txBox="1"/>
          <p:nvPr/>
        </p:nvSpPr>
        <p:spPr>
          <a:xfrm>
            <a:off x="10083152" y="1400478"/>
            <a:ext cx="7008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963</a:t>
            </a:r>
          </a:p>
          <a:p>
            <a:pPr algn="ctr"/>
            <a:r>
              <a:rPr lang="en-US" b="1" dirty="0"/>
              <a:t>Post</a:t>
            </a:r>
            <a:endParaRPr lang="en-AE" b="1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63F6D6E-4706-889D-204B-693B16EE301F}"/>
              </a:ext>
            </a:extLst>
          </p:cNvPr>
          <p:cNvSpPr txBox="1"/>
          <p:nvPr/>
        </p:nvSpPr>
        <p:spPr>
          <a:xfrm>
            <a:off x="6744259" y="5759104"/>
            <a:ext cx="2284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Positive - Negative</a:t>
            </a:r>
            <a:endParaRPr lang="en-AE" b="1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D77F68B-2B7E-07E6-A552-6783BF9C4104}"/>
              </a:ext>
            </a:extLst>
          </p:cNvPr>
          <p:cNvSpPr txBox="1"/>
          <p:nvPr/>
        </p:nvSpPr>
        <p:spPr>
          <a:xfrm>
            <a:off x="7039104" y="6128436"/>
            <a:ext cx="1463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Total Posts</a:t>
            </a:r>
            <a:endParaRPr lang="en-AE" b="1" dirty="0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2ED01C03-FB8F-87D2-0FBE-CBC7C77F179B}"/>
              </a:ext>
            </a:extLst>
          </p:cNvPr>
          <p:cNvCxnSpPr/>
          <p:nvPr/>
        </p:nvCxnSpPr>
        <p:spPr>
          <a:xfrm>
            <a:off x="6744259" y="6128436"/>
            <a:ext cx="22846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7326A7C2-7CC5-FF35-14E2-E2755251664B}"/>
              </a:ext>
            </a:extLst>
          </p:cNvPr>
          <p:cNvSpPr/>
          <p:nvPr/>
        </p:nvSpPr>
        <p:spPr>
          <a:xfrm>
            <a:off x="424815" y="843533"/>
            <a:ext cx="557359" cy="731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C437E47-2A56-D2B3-09CF-3B8D5FD34435}"/>
              </a:ext>
            </a:extLst>
          </p:cNvPr>
          <p:cNvCxnSpPr>
            <a:cxnSpLocks/>
          </p:cNvCxnSpPr>
          <p:nvPr/>
        </p:nvCxnSpPr>
        <p:spPr>
          <a:xfrm>
            <a:off x="426529" y="2447862"/>
            <a:ext cx="3304413" cy="0"/>
          </a:xfrm>
          <a:prstGeom prst="line">
            <a:avLst/>
          </a:prstGeom>
          <a:ln w="19050">
            <a:solidFill>
              <a:srgbClr val="C9C9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502002"/>
      </p:ext>
    </p:extLst>
  </p:cSld>
  <p:clrMapOvr>
    <a:masterClrMapping/>
  </p:clrMapOvr>
</p:sld>
</file>

<file path=ppt/theme/theme1.xml><?xml version="1.0" encoding="utf-8"?>
<a:theme xmlns:a="http://schemas.openxmlformats.org/drawingml/2006/main" name="AccentBoxVTI">
  <a:themeElements>
    <a:clrScheme name="AccentBoxVTI">
      <a:dk1>
        <a:srgbClr val="000000"/>
      </a:dk1>
      <a:lt1>
        <a:sysClr val="window" lastClr="FFFFFF"/>
      </a:lt1>
      <a:dk2>
        <a:srgbClr val="262626"/>
      </a:dk2>
      <a:lt2>
        <a:srgbClr val="FFFFFF"/>
      </a:lt2>
      <a:accent1>
        <a:srgbClr val="F5A700"/>
      </a:accent1>
      <a:accent2>
        <a:srgbClr val="00A5AB"/>
      </a:accent2>
      <a:accent3>
        <a:srgbClr val="09963B"/>
      </a:accent3>
      <a:accent4>
        <a:srgbClr val="E64823"/>
      </a:accent4>
      <a:accent5>
        <a:srgbClr val="9C6A6A"/>
      </a:accent5>
      <a:accent6>
        <a:srgbClr val="824F8C"/>
      </a:accent6>
      <a:hlink>
        <a:srgbClr val="2998E3"/>
      </a:hlink>
      <a:folHlink>
        <a:srgbClr val="7F723D"/>
      </a:folHlink>
    </a:clrScheme>
    <a:fontScheme name="Avenir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715</TotalTime>
  <Words>814</Words>
  <Application>Microsoft Office PowerPoint</Application>
  <PresentationFormat>Widescreen</PresentationFormat>
  <Paragraphs>223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Aptos</vt:lpstr>
      <vt:lpstr>Arial</vt:lpstr>
      <vt:lpstr>Arial Rounded MT Bold</vt:lpstr>
      <vt:lpstr>Calibri</vt:lpstr>
      <vt:lpstr>Neue Haas Grotesk Text Pro</vt:lpstr>
      <vt:lpstr>system-ui</vt:lpstr>
      <vt:lpstr>AccentBoxVTI</vt:lpstr>
      <vt:lpstr>Understanding  Pepsi and Coca-Cola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ab naris</dc:creator>
  <cp:lastModifiedBy>ab naris</cp:lastModifiedBy>
  <cp:revision>24</cp:revision>
  <dcterms:created xsi:type="dcterms:W3CDTF">2024-11-21T04:13:01Z</dcterms:created>
  <dcterms:modified xsi:type="dcterms:W3CDTF">2024-11-22T07:14:31Z</dcterms:modified>
</cp:coreProperties>
</file>